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1"/>
  </p:notesMasterIdLst>
  <p:sldIdLst>
    <p:sldId id="256" r:id="rId2"/>
    <p:sldId id="281" r:id="rId3"/>
    <p:sldId id="313" r:id="rId4"/>
    <p:sldId id="324" r:id="rId5"/>
    <p:sldId id="258" r:id="rId6"/>
    <p:sldId id="257" r:id="rId7"/>
    <p:sldId id="290" r:id="rId8"/>
    <p:sldId id="293" r:id="rId9"/>
    <p:sldId id="319" r:id="rId10"/>
    <p:sldId id="309" r:id="rId11"/>
    <p:sldId id="292" r:id="rId12"/>
    <p:sldId id="302" r:id="rId13"/>
    <p:sldId id="323" r:id="rId14"/>
    <p:sldId id="262" r:id="rId15"/>
    <p:sldId id="303" r:id="rId16"/>
    <p:sldId id="289" r:id="rId17"/>
    <p:sldId id="272" r:id="rId18"/>
    <p:sldId id="295" r:id="rId19"/>
    <p:sldId id="314" r:id="rId20"/>
    <p:sldId id="322" r:id="rId21"/>
    <p:sldId id="304" r:id="rId22"/>
    <p:sldId id="296" r:id="rId23"/>
    <p:sldId id="305" r:id="rId24"/>
    <p:sldId id="315" r:id="rId25"/>
    <p:sldId id="316" r:id="rId26"/>
    <p:sldId id="294" r:id="rId27"/>
    <p:sldId id="307" r:id="rId28"/>
    <p:sldId id="308" r:id="rId29"/>
    <p:sldId id="320" r:id="rId30"/>
    <p:sldId id="317" r:id="rId31"/>
    <p:sldId id="297" r:id="rId32"/>
    <p:sldId id="298" r:id="rId33"/>
    <p:sldId id="299" r:id="rId34"/>
    <p:sldId id="300" r:id="rId35"/>
    <p:sldId id="310" r:id="rId36"/>
    <p:sldId id="311" r:id="rId37"/>
    <p:sldId id="321" r:id="rId38"/>
    <p:sldId id="301" r:id="rId39"/>
    <p:sldId id="318" r:id="rId4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0"/>
  </p:normalViewPr>
  <p:slideViewPr>
    <p:cSldViewPr snapToGrid="0" showGuides="1">
      <p:cViewPr varScale="1">
        <p:scale>
          <a:sx n="118" d="100"/>
          <a:sy n="118" d="100"/>
        </p:scale>
        <p:origin x="132" y="2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399" tIns="45702" rIns="91399" bIns="45702"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399" tIns="45702" rIns="91399" bIns="45702" rtlCol="0"/>
          <a:lstStyle>
            <a:lvl1pPr algn="r">
              <a:defRPr sz="1100"/>
            </a:lvl1pPr>
          </a:lstStyle>
          <a:p>
            <a:fld id="{F668944D-3C9A-4FEA-8A68-0454D140FB77}" type="datetimeFigureOut">
              <a:rPr lang="en-US" smtClean="0"/>
              <a:t>12/14/2021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399" tIns="45702" rIns="91399" bIns="45702" rtlCol="0" anchor="ctr"/>
          <a:lstStyle/>
          <a:p>
            <a:endParaRPr lang="en-US"/>
          </a:p>
        </p:txBody>
      </p:sp>
      <p:sp>
        <p:nvSpPr>
          <p:cNvPr id="5" name="Notes Placeholder 4"/>
          <p:cNvSpPr>
            <a:spLocks noGrp="1"/>
          </p:cNvSpPr>
          <p:nvPr>
            <p:ph type="body" sz="quarter" idx="3"/>
          </p:nvPr>
        </p:nvSpPr>
        <p:spPr>
          <a:xfrm>
            <a:off x="731843" y="4621216"/>
            <a:ext cx="5851525" cy="3779837"/>
          </a:xfrm>
          <a:prstGeom prst="rect">
            <a:avLst/>
          </a:prstGeom>
        </p:spPr>
        <p:txBody>
          <a:bodyPr vert="horz" lIns="91399" tIns="45702" rIns="91399" bIns="457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399" tIns="45702" rIns="91399" bIns="45702"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399" tIns="45702" rIns="91399" bIns="45702"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12/14/2021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12/14/2021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12/14/2021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12/14/2021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12/14/2021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12/14/2021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12/14/2021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12/14/2021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12/14/2021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12/14/2021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12/14/2021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12/14/2021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12/14/2021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12/14/2021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12/14/2021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12/14/2021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12/14/2021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12/14/2021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VMwv4XFZ2L0&amp;list=WL&amp;index=5" TargetMode="External"/><Relationship Id="rId2" Type="http://schemas.openxmlformats.org/officeDocument/2006/relationships/hyperlink" Target="https://www.youtube.com/watch?v=eyqwLiowZiU&amp;list=WL&amp;index=1"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clippard.com/cms/wiki/how-stepper-motors-provide-precision-contro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islproducts.com/design-note/stepper-motor-fundamental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lastminuteengineers.com/28byj48-stepper-motor-arduino-tutorial/#gear-reduction-rati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github.com/gnea/grb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marlinfw.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chesterMakerSpace/MotionControlCla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howtomechatronics.com/tutorials/arduino/arduino-brushless-motor-control-tutorial-esc-bldc/"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makerguides.com/28byj-48-stepper-motor-arduino-tutoria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2099733"/>
            <a:ext cx="9437519" cy="2677648"/>
          </a:xfrm>
        </p:spPr>
        <p:txBody>
          <a:bodyPr/>
          <a:lstStyle/>
          <a:p>
            <a:r>
              <a:rPr lang="en-US" sz="4800" dirty="0"/>
              <a:t>Introduction to Motion Control</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a:t>2021</a:t>
            </a:r>
          </a:p>
        </p:txBody>
      </p:sp>
    </p:spTree>
    <p:extLst>
      <p:ext uri="{BB962C8B-B14F-4D97-AF65-F5344CB8AC3E}">
        <p14:creationId xmlns:p14="http://schemas.microsoft.com/office/powerpoint/2010/main" val="337859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Speed Control: PWM</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51" y="3194107"/>
            <a:ext cx="7378500" cy="2575514"/>
          </a:xfrm>
        </p:spPr>
      </p:pic>
    </p:spTree>
    <p:extLst>
      <p:ext uri="{BB962C8B-B14F-4D97-AF65-F5344CB8AC3E}">
        <p14:creationId xmlns:p14="http://schemas.microsoft.com/office/powerpoint/2010/main" val="2382186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86973861"/>
              </p:ext>
            </p:extLst>
          </p:nvPr>
        </p:nvGraphicFramePr>
        <p:xfrm>
          <a:off x="641522" y="3689150"/>
          <a:ext cx="9862503" cy="2743200"/>
        </p:xfrm>
        <a:graphic>
          <a:graphicData uri="http://schemas.openxmlformats.org/drawingml/2006/table">
            <a:tbl>
              <a:tblPr firstRow="1" bandRow="1">
                <a:tableStyleId>{5C22544A-7EE6-4342-B048-85BDC9FD1C3A}</a:tableStyleId>
              </a:tblPr>
              <a:tblGrid>
                <a:gridCol w="2234787">
                  <a:extLst>
                    <a:ext uri="{9D8B030D-6E8A-4147-A177-3AD203B41FA5}">
                      <a16:colId xmlns:a16="http://schemas.microsoft.com/office/drawing/2014/main" val="20000"/>
                    </a:ext>
                  </a:extLst>
                </a:gridCol>
                <a:gridCol w="2144898">
                  <a:extLst>
                    <a:ext uri="{9D8B030D-6E8A-4147-A177-3AD203B41FA5}">
                      <a16:colId xmlns:a16="http://schemas.microsoft.com/office/drawing/2014/main" val="20001"/>
                    </a:ext>
                  </a:extLst>
                </a:gridCol>
                <a:gridCol w="1425891">
                  <a:extLst>
                    <a:ext uri="{9D8B030D-6E8A-4147-A177-3AD203B41FA5}">
                      <a16:colId xmlns:a16="http://schemas.microsoft.com/office/drawing/2014/main" val="20002"/>
                    </a:ext>
                  </a:extLst>
                </a:gridCol>
                <a:gridCol w="1493135">
                  <a:extLst>
                    <a:ext uri="{9D8B030D-6E8A-4147-A177-3AD203B41FA5}">
                      <a16:colId xmlns:a16="http://schemas.microsoft.com/office/drawing/2014/main" val="20003"/>
                    </a:ext>
                  </a:extLst>
                </a:gridCol>
                <a:gridCol w="2563792">
                  <a:extLst>
                    <a:ext uri="{9D8B030D-6E8A-4147-A177-3AD203B41FA5}">
                      <a16:colId xmlns:a16="http://schemas.microsoft.com/office/drawing/2014/main" val="20004"/>
                    </a:ext>
                  </a:extLst>
                </a:gridCol>
              </a:tblGrid>
              <a:tr h="257220">
                <a:tc>
                  <a:txBody>
                    <a:bodyPr/>
                    <a:lstStyle/>
                    <a:p>
                      <a:r>
                        <a:rPr lang="en-US" sz="1200" dirty="0"/>
                        <a:t>Model</a:t>
                      </a:r>
                    </a:p>
                  </a:txBody>
                  <a:tcPr/>
                </a:tc>
                <a:tc>
                  <a:txBody>
                    <a:bodyPr/>
                    <a:lstStyle/>
                    <a:p>
                      <a:r>
                        <a:rPr lang="en-US" sz="1200" dirty="0"/>
                        <a:t>L298N</a:t>
                      </a:r>
                    </a:p>
                  </a:txBody>
                  <a:tcPr/>
                </a:tc>
                <a:tc>
                  <a:txBody>
                    <a:bodyPr/>
                    <a:lstStyle/>
                    <a:p>
                      <a:r>
                        <a:rPr lang="en-US" sz="1200" dirty="0"/>
                        <a:t>TB6612</a:t>
                      </a:r>
                    </a:p>
                  </a:txBody>
                  <a:tcPr/>
                </a:tc>
                <a:tc>
                  <a:txBody>
                    <a:bodyPr/>
                    <a:lstStyle/>
                    <a:p>
                      <a:r>
                        <a:rPr lang="en-US" sz="1200" dirty="0"/>
                        <a:t>DRV8833</a:t>
                      </a:r>
                    </a:p>
                  </a:txBody>
                  <a:tcPr/>
                </a:tc>
                <a:tc>
                  <a:txBody>
                    <a:bodyPr/>
                    <a:lstStyle/>
                    <a:p>
                      <a:r>
                        <a:rPr lang="en-US" sz="1200" dirty="0"/>
                        <a:t>DRV8871</a:t>
                      </a:r>
                    </a:p>
                  </a:txBody>
                  <a:tcPr/>
                </a:tc>
                <a:extLst>
                  <a:ext uri="{0D108BD9-81ED-4DB2-BD59-A6C34878D82A}">
                    <a16:rowId xmlns:a16="http://schemas.microsoft.com/office/drawing/2014/main" val="10000"/>
                  </a:ext>
                </a:extLst>
              </a:tr>
              <a:tr h="257220">
                <a:tc>
                  <a:txBody>
                    <a:bodyPr/>
                    <a:lstStyle/>
                    <a:p>
                      <a:r>
                        <a:rPr lang="en-US" sz="1200" dirty="0"/>
                        <a:t>Current</a:t>
                      </a:r>
                    </a:p>
                  </a:txBody>
                  <a:tcPr/>
                </a:tc>
                <a:tc>
                  <a:txBody>
                    <a:bodyPr/>
                    <a:lstStyle/>
                    <a:p>
                      <a:r>
                        <a:rPr lang="en-US" sz="1200" dirty="0"/>
                        <a:t>2A</a:t>
                      </a:r>
                    </a:p>
                  </a:txBody>
                  <a:tcPr/>
                </a:tc>
                <a:tc>
                  <a:txBody>
                    <a:bodyPr/>
                    <a:lstStyle/>
                    <a:p>
                      <a:r>
                        <a:rPr lang="en-US" sz="1200" dirty="0"/>
                        <a:t>1.2A</a:t>
                      </a:r>
                    </a:p>
                  </a:txBody>
                  <a:tcPr/>
                </a:tc>
                <a:tc>
                  <a:txBody>
                    <a:bodyPr/>
                    <a:lstStyle/>
                    <a:p>
                      <a:r>
                        <a:rPr lang="en-US" sz="1200" dirty="0"/>
                        <a:t>1.5A</a:t>
                      </a:r>
                    </a:p>
                  </a:txBody>
                  <a:tcPr/>
                </a:tc>
                <a:tc>
                  <a:txBody>
                    <a:bodyPr/>
                    <a:lstStyle/>
                    <a:p>
                      <a:r>
                        <a:rPr lang="en-US" sz="1200" dirty="0"/>
                        <a:t>2A</a:t>
                      </a:r>
                    </a:p>
                  </a:txBody>
                  <a:tcPr/>
                </a:tc>
                <a:extLst>
                  <a:ext uri="{0D108BD9-81ED-4DB2-BD59-A6C34878D82A}">
                    <a16:rowId xmlns:a16="http://schemas.microsoft.com/office/drawing/2014/main" val="10001"/>
                  </a:ext>
                </a:extLst>
              </a:tr>
              <a:tr h="257220">
                <a:tc>
                  <a:txBody>
                    <a:bodyPr/>
                    <a:lstStyle/>
                    <a:p>
                      <a:r>
                        <a:rPr lang="en-US" sz="1200" dirty="0"/>
                        <a:t>Peak Current</a:t>
                      </a:r>
                    </a:p>
                  </a:txBody>
                  <a:tcPr/>
                </a:tc>
                <a:tc>
                  <a:txBody>
                    <a:bodyPr/>
                    <a:lstStyle/>
                    <a:p>
                      <a:r>
                        <a:rPr lang="en-US" sz="1200" dirty="0"/>
                        <a:t>3A</a:t>
                      </a:r>
                    </a:p>
                  </a:txBody>
                  <a:tcPr/>
                </a:tc>
                <a:tc>
                  <a:txBody>
                    <a:bodyPr/>
                    <a:lstStyle/>
                    <a:p>
                      <a:r>
                        <a:rPr lang="en-US" sz="1200" dirty="0"/>
                        <a:t>3.3A</a:t>
                      </a:r>
                    </a:p>
                  </a:txBody>
                  <a:tcPr/>
                </a:tc>
                <a:tc>
                  <a:txBody>
                    <a:bodyPr/>
                    <a:lstStyle/>
                    <a:p>
                      <a:r>
                        <a:rPr lang="en-US" sz="1200" dirty="0"/>
                        <a:t>2A</a:t>
                      </a:r>
                    </a:p>
                  </a:txBody>
                  <a:tcPr/>
                </a:tc>
                <a:tc>
                  <a:txBody>
                    <a:bodyPr/>
                    <a:lstStyle/>
                    <a:p>
                      <a:r>
                        <a:rPr lang="en-US" sz="1200" dirty="0"/>
                        <a:t>3.6A</a:t>
                      </a:r>
                    </a:p>
                  </a:txBody>
                  <a:tcPr/>
                </a:tc>
                <a:extLst>
                  <a:ext uri="{0D108BD9-81ED-4DB2-BD59-A6C34878D82A}">
                    <a16:rowId xmlns:a16="http://schemas.microsoft.com/office/drawing/2014/main" val="10002"/>
                  </a:ext>
                </a:extLst>
              </a:tr>
              <a:tr h="257220">
                <a:tc>
                  <a:txBody>
                    <a:bodyPr/>
                    <a:lstStyle/>
                    <a:p>
                      <a:r>
                        <a:rPr lang="en-US" sz="1200" dirty="0"/>
                        <a:t>Operating</a:t>
                      </a:r>
                      <a:r>
                        <a:rPr lang="en-US" sz="1200" baseline="0" dirty="0"/>
                        <a:t> Voltage</a:t>
                      </a:r>
                      <a:endParaRPr lang="en-US" sz="1200" dirty="0"/>
                    </a:p>
                  </a:txBody>
                  <a:tcPr/>
                </a:tc>
                <a:tc>
                  <a:txBody>
                    <a:bodyPr/>
                    <a:lstStyle/>
                    <a:p>
                      <a:r>
                        <a:rPr lang="en-US" sz="1200" dirty="0"/>
                        <a:t>3.2</a:t>
                      </a:r>
                      <a:r>
                        <a:rPr lang="en-US" sz="1200" baseline="0" dirty="0"/>
                        <a:t> – 40 V</a:t>
                      </a:r>
                      <a:endParaRPr lang="en-US" sz="1200" dirty="0"/>
                    </a:p>
                  </a:txBody>
                  <a:tcPr/>
                </a:tc>
                <a:tc>
                  <a:txBody>
                    <a:bodyPr/>
                    <a:lstStyle/>
                    <a:p>
                      <a:r>
                        <a:rPr lang="en-US" sz="1200" dirty="0"/>
                        <a:t>4.5 – 15 V</a:t>
                      </a:r>
                    </a:p>
                  </a:txBody>
                  <a:tcPr/>
                </a:tc>
                <a:tc>
                  <a:txBody>
                    <a:bodyPr/>
                    <a:lstStyle/>
                    <a:p>
                      <a:r>
                        <a:rPr lang="en-US" sz="1200" dirty="0"/>
                        <a:t>2.7</a:t>
                      </a:r>
                      <a:r>
                        <a:rPr lang="en-US" sz="1200" baseline="0" dirty="0"/>
                        <a:t> – 10.8 V</a:t>
                      </a:r>
                      <a:endParaRPr lang="en-US" sz="1200" dirty="0"/>
                    </a:p>
                  </a:txBody>
                  <a:tcPr/>
                </a:tc>
                <a:tc>
                  <a:txBody>
                    <a:bodyPr/>
                    <a:lstStyle/>
                    <a:p>
                      <a:r>
                        <a:rPr lang="en-US" sz="1200" dirty="0"/>
                        <a:t>6.5 – 45</a:t>
                      </a:r>
                      <a:r>
                        <a:rPr lang="en-US" sz="1200" baseline="0" dirty="0"/>
                        <a:t> V</a:t>
                      </a:r>
                      <a:endParaRPr lang="en-US" sz="1200" dirty="0"/>
                    </a:p>
                  </a:txBody>
                  <a:tcPr/>
                </a:tc>
                <a:extLst>
                  <a:ext uri="{0D108BD9-81ED-4DB2-BD59-A6C34878D82A}">
                    <a16:rowId xmlns:a16="http://schemas.microsoft.com/office/drawing/2014/main" val="10003"/>
                  </a:ext>
                </a:extLst>
              </a:tr>
              <a:tr h="257220">
                <a:tc>
                  <a:txBody>
                    <a:bodyPr/>
                    <a:lstStyle/>
                    <a:p>
                      <a:r>
                        <a:rPr lang="en-US" sz="1200" dirty="0"/>
                        <a:t>Efficiency</a:t>
                      </a:r>
                    </a:p>
                  </a:txBody>
                  <a:tcPr/>
                </a:tc>
                <a:tc>
                  <a:txBody>
                    <a:bodyPr/>
                    <a:lstStyle/>
                    <a:p>
                      <a:r>
                        <a:rPr lang="en-US" sz="1200" dirty="0"/>
                        <a:t>40-70%</a:t>
                      </a:r>
                    </a:p>
                  </a:txBody>
                  <a:tcPr/>
                </a:tc>
                <a:tc>
                  <a:txBody>
                    <a:bodyPr/>
                    <a:lstStyle/>
                    <a:p>
                      <a:r>
                        <a:rPr lang="en-US" sz="1200" dirty="0"/>
                        <a:t>91-95%</a:t>
                      </a:r>
                    </a:p>
                  </a:txBody>
                  <a:tcPr/>
                </a:tc>
                <a:tc>
                  <a:txBody>
                    <a:bodyPr/>
                    <a:lstStyle/>
                    <a:p>
                      <a:r>
                        <a:rPr lang="en-US" sz="1200" dirty="0"/>
                        <a:t>70-90%</a:t>
                      </a:r>
                    </a:p>
                  </a:txBody>
                  <a:tcPr/>
                </a:tc>
                <a:tc>
                  <a:txBody>
                    <a:bodyPr/>
                    <a:lstStyle/>
                    <a:p>
                      <a:endParaRPr lang="en-US" sz="1200"/>
                    </a:p>
                  </a:txBody>
                  <a:tcPr/>
                </a:tc>
                <a:extLst>
                  <a:ext uri="{0D108BD9-81ED-4DB2-BD59-A6C34878D82A}">
                    <a16:rowId xmlns:a16="http://schemas.microsoft.com/office/drawing/2014/main" val="10004"/>
                  </a:ext>
                </a:extLst>
              </a:tr>
              <a:tr h="257220">
                <a:tc>
                  <a:txBody>
                    <a:bodyPr/>
                    <a:lstStyle/>
                    <a:p>
                      <a:r>
                        <a:rPr lang="en-US" sz="1200" dirty="0"/>
                        <a:t>Total MCU pins</a:t>
                      </a:r>
                    </a:p>
                  </a:txBody>
                  <a:tcPr/>
                </a:tc>
                <a:tc>
                  <a:txBody>
                    <a:bodyPr/>
                    <a:lstStyle/>
                    <a:p>
                      <a:r>
                        <a:rPr lang="en-US" sz="1200" dirty="0"/>
                        <a:t>6</a:t>
                      </a:r>
                    </a:p>
                  </a:txBody>
                  <a:tcPr/>
                </a:tc>
                <a:tc>
                  <a:txBody>
                    <a:bodyPr/>
                    <a:lstStyle/>
                    <a:p>
                      <a:r>
                        <a:rPr lang="en-US" sz="1200" dirty="0"/>
                        <a:t>6</a:t>
                      </a:r>
                    </a:p>
                  </a:txBody>
                  <a:tcPr/>
                </a:tc>
                <a:tc>
                  <a:txBody>
                    <a:bodyPr/>
                    <a:lstStyle/>
                    <a:p>
                      <a:r>
                        <a:rPr lang="en-US" sz="1200" dirty="0"/>
                        <a:t>4</a:t>
                      </a:r>
                    </a:p>
                  </a:txBody>
                  <a:tcPr/>
                </a:tc>
                <a:tc>
                  <a:txBody>
                    <a:bodyPr/>
                    <a:lstStyle/>
                    <a:p>
                      <a:r>
                        <a:rPr lang="en-US" sz="1200" dirty="0"/>
                        <a:t>2</a:t>
                      </a:r>
                    </a:p>
                  </a:txBody>
                  <a:tcPr/>
                </a:tc>
                <a:extLst>
                  <a:ext uri="{0D108BD9-81ED-4DB2-BD59-A6C34878D82A}">
                    <a16:rowId xmlns:a16="http://schemas.microsoft.com/office/drawing/2014/main" val="10005"/>
                  </a:ext>
                </a:extLst>
              </a:tr>
              <a:tr h="257220">
                <a:tc>
                  <a:txBody>
                    <a:bodyPr/>
                    <a:lstStyle/>
                    <a:p>
                      <a:r>
                        <a:rPr lang="en-US" sz="1200" dirty="0"/>
                        <a:t>PWM Pins</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2/4</a:t>
                      </a:r>
                    </a:p>
                  </a:txBody>
                  <a:tcPr/>
                </a:tc>
                <a:tc>
                  <a:txBody>
                    <a:bodyPr/>
                    <a:lstStyle/>
                    <a:p>
                      <a:r>
                        <a:rPr lang="en-US" sz="1200" dirty="0"/>
                        <a:t>2</a:t>
                      </a:r>
                    </a:p>
                  </a:txBody>
                  <a:tcPr/>
                </a:tc>
                <a:extLst>
                  <a:ext uri="{0D108BD9-81ED-4DB2-BD59-A6C34878D82A}">
                    <a16:rowId xmlns:a16="http://schemas.microsoft.com/office/drawing/2014/main" val="10006"/>
                  </a:ext>
                </a:extLst>
              </a:tr>
              <a:tr h="257220">
                <a:tc>
                  <a:txBody>
                    <a:bodyPr/>
                    <a:lstStyle/>
                    <a:p>
                      <a:r>
                        <a:rPr lang="en-US" sz="1200" dirty="0"/>
                        <a:t>Number</a:t>
                      </a:r>
                      <a:r>
                        <a:rPr lang="en-US" sz="1200" baseline="0" dirty="0"/>
                        <a:t> of motor outputs</a:t>
                      </a:r>
                      <a:endParaRPr lang="en-US" sz="1200" dirty="0"/>
                    </a:p>
                  </a:txBody>
                  <a:tcPr/>
                </a:tc>
                <a:tc>
                  <a:txBody>
                    <a:bodyPr/>
                    <a:lstStyle/>
                    <a:p>
                      <a:r>
                        <a:rPr lang="en-US" sz="1200" dirty="0"/>
                        <a:t>2</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1</a:t>
                      </a:r>
                    </a:p>
                  </a:txBody>
                  <a:tcPr/>
                </a:tc>
                <a:extLst>
                  <a:ext uri="{0D108BD9-81ED-4DB2-BD59-A6C34878D82A}">
                    <a16:rowId xmlns:a16="http://schemas.microsoft.com/office/drawing/2014/main" val="10007"/>
                  </a:ext>
                </a:extLst>
              </a:tr>
              <a:tr h="257220">
                <a:tc>
                  <a:txBody>
                    <a:bodyPr/>
                    <a:lstStyle/>
                    <a:p>
                      <a:r>
                        <a:rPr lang="en-US" sz="1200" dirty="0"/>
                        <a:t>Technology</a:t>
                      </a:r>
                    </a:p>
                  </a:txBody>
                  <a:tcPr/>
                </a:tc>
                <a:tc>
                  <a:txBody>
                    <a:bodyPr/>
                    <a:lstStyle/>
                    <a:p>
                      <a:r>
                        <a:rPr lang="en-US" sz="1200" dirty="0"/>
                        <a:t>Bipolar</a:t>
                      </a:r>
                    </a:p>
                  </a:txBody>
                  <a:tcPr/>
                </a:tc>
                <a:tc>
                  <a:txBody>
                    <a:bodyPr/>
                    <a:lstStyle/>
                    <a:p>
                      <a:r>
                        <a:rPr lang="en-US" sz="1200" dirty="0"/>
                        <a:t>MOSFET</a:t>
                      </a:r>
                    </a:p>
                  </a:txBody>
                  <a:tcPr/>
                </a:tc>
                <a:tc>
                  <a:txBody>
                    <a:bodyPr/>
                    <a:lstStyle/>
                    <a:p>
                      <a:r>
                        <a:rPr lang="en-US" sz="1200" dirty="0"/>
                        <a:t>MOSFET</a:t>
                      </a:r>
                    </a:p>
                  </a:txBody>
                  <a:tcPr/>
                </a:tc>
                <a:tc>
                  <a:txBody>
                    <a:bodyPr/>
                    <a:lstStyle/>
                    <a:p>
                      <a:r>
                        <a:rPr lang="en-US" sz="1200" dirty="0"/>
                        <a:t>MOSFET</a:t>
                      </a:r>
                    </a:p>
                  </a:txBody>
                  <a:tcPr/>
                </a:tc>
                <a:extLst>
                  <a:ext uri="{0D108BD9-81ED-4DB2-BD59-A6C34878D82A}">
                    <a16:rowId xmlns:a16="http://schemas.microsoft.com/office/drawing/2014/main" val="10008"/>
                  </a:ext>
                </a:extLst>
              </a:tr>
              <a:tr h="257220">
                <a:tc>
                  <a:txBody>
                    <a:bodyPr/>
                    <a:lstStyle/>
                    <a:p>
                      <a:r>
                        <a:rPr lang="en-US" sz="1200" dirty="0"/>
                        <a:t>Approximate</a:t>
                      </a:r>
                      <a:r>
                        <a:rPr lang="en-US" sz="1200" baseline="0" dirty="0"/>
                        <a:t> cost</a:t>
                      </a:r>
                      <a:endParaRPr lang="en-US" sz="1200" dirty="0"/>
                    </a:p>
                  </a:txBody>
                  <a:tcPr/>
                </a:tc>
                <a:tc>
                  <a:txBody>
                    <a:bodyPr/>
                    <a:lstStyle/>
                    <a:p>
                      <a:r>
                        <a:rPr lang="en-US" sz="1200" dirty="0"/>
                        <a:t>$2.50</a:t>
                      </a:r>
                    </a:p>
                  </a:txBody>
                  <a:tcPr/>
                </a:tc>
                <a:tc>
                  <a:txBody>
                    <a:bodyPr/>
                    <a:lstStyle/>
                    <a:p>
                      <a:r>
                        <a:rPr lang="en-US" sz="1200" dirty="0"/>
                        <a:t>$5.00</a:t>
                      </a:r>
                    </a:p>
                  </a:txBody>
                  <a:tcPr/>
                </a:tc>
                <a:tc>
                  <a:txBody>
                    <a:bodyPr/>
                    <a:lstStyle/>
                    <a:p>
                      <a:r>
                        <a:rPr lang="en-US" sz="1200" dirty="0"/>
                        <a:t>$5.00</a:t>
                      </a:r>
                    </a:p>
                  </a:txBody>
                  <a:tcPr/>
                </a:tc>
                <a:tc>
                  <a:txBody>
                    <a:bodyPr/>
                    <a:lstStyle/>
                    <a:p>
                      <a:r>
                        <a:rPr lang="en-US" sz="1200" dirty="0"/>
                        <a:t>$7.50</a:t>
                      </a:r>
                    </a:p>
                  </a:txBody>
                  <a:tcPr/>
                </a:tc>
                <a:extLst>
                  <a:ext uri="{0D108BD9-81ED-4DB2-BD59-A6C34878D82A}">
                    <a16:rowId xmlns:a16="http://schemas.microsoft.com/office/drawing/2014/main" val="10009"/>
                  </a:ext>
                </a:extLst>
              </a:tr>
            </a:tbl>
          </a:graphicData>
        </a:graphic>
      </p:graphicFrame>
      <p:pic>
        <p:nvPicPr>
          <p:cNvPr id="1028" name="Picture 4" descr="L298N Motor Driver pinout | Random Nerd Tutorials | Electronics projects,  Arduin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062" y="2269096"/>
            <a:ext cx="1952541" cy="1301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B6612 - two-channel 13.5V / 1.2A motor driver Botland - Robotic Sh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09" y="2276461"/>
            <a:ext cx="1340627" cy="134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erview | Adafruit DRV8833 DC/Stepper Motor Driver Breakout Board |  Adafruit Learn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45" y="2443556"/>
            <a:ext cx="1406551"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90 | Adafruit DRV8871 DC Motor Driver | Distrelec Switzerl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46" y="2347277"/>
            <a:ext cx="2272294" cy="12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Motor Description</a:t>
            </a:r>
          </a:p>
        </p:txBody>
      </p:sp>
      <p:sp>
        <p:nvSpPr>
          <p:cNvPr id="3" name="Content Placeholder 2"/>
          <p:cNvSpPr>
            <a:spLocks noGrp="1"/>
          </p:cNvSpPr>
          <p:nvPr>
            <p:ph idx="1"/>
          </p:nvPr>
        </p:nvSpPr>
        <p:spPr>
          <a:xfrm>
            <a:off x="1154956" y="2438400"/>
            <a:ext cx="5898988" cy="3953438"/>
          </a:xfrm>
        </p:spPr>
        <p:txBody>
          <a:bodyPr>
            <a:normAutofit lnSpcReduction="10000"/>
          </a:bodyPr>
          <a:lstStyle/>
          <a:p>
            <a:r>
              <a:rPr lang="en-US" dirty="0"/>
              <a:t>Components:</a:t>
            </a:r>
          </a:p>
          <a:p>
            <a:pPr lvl="1"/>
            <a:r>
              <a:rPr lang="en-US" dirty="0"/>
              <a:t>Motor</a:t>
            </a:r>
          </a:p>
          <a:p>
            <a:pPr lvl="1"/>
            <a:r>
              <a:rPr lang="en-US" dirty="0"/>
              <a:t>Potentiometer: Shaft position</a:t>
            </a:r>
          </a:p>
          <a:p>
            <a:pPr lvl="1"/>
            <a:r>
              <a:rPr lang="en-US" dirty="0"/>
              <a:t>Gear Assembly: Reduce RPM to increase torque</a:t>
            </a:r>
          </a:p>
          <a:p>
            <a:pPr lvl="1"/>
            <a:r>
              <a:rPr lang="en-US" dirty="0"/>
              <a:t>Controlling circuit: Feedback</a:t>
            </a:r>
          </a:p>
          <a:p>
            <a:pPr lvl="1"/>
            <a:r>
              <a:rPr lang="en-US" dirty="0"/>
              <a:t>Input signal: PWM pulse width</a:t>
            </a:r>
          </a:p>
          <a:p>
            <a:r>
              <a:rPr lang="en-US" dirty="0"/>
              <a:t>An error signal is generated between the potentiometer and the input signal. The error signal causes the motor shaft to turn, changing the voltage on the potentiometer, thus reducing the error until the motor stops when the error is 0.</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3074" name="Picture 2" descr="Serv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033" y="2862944"/>
            <a:ext cx="4378856" cy="280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5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Motor Description</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398" y="2686651"/>
            <a:ext cx="5486400" cy="33655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960" y="3326413"/>
            <a:ext cx="3810000" cy="2085975"/>
          </a:xfrm>
          <a:prstGeom prst="rect">
            <a:avLst/>
          </a:prstGeom>
        </p:spPr>
      </p:pic>
    </p:spTree>
    <p:extLst>
      <p:ext uri="{BB962C8B-B14F-4D97-AF65-F5344CB8AC3E}">
        <p14:creationId xmlns:p14="http://schemas.microsoft.com/office/powerpoint/2010/main" val="545566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3" name="Content Placeholder 2"/>
          <p:cNvSpPr>
            <a:spLocks noGrp="1"/>
          </p:cNvSpPr>
          <p:nvPr>
            <p:ph idx="1"/>
          </p:nvPr>
        </p:nvSpPr>
        <p:spPr>
          <a:xfrm>
            <a:off x="1154955" y="2603500"/>
            <a:ext cx="4806574" cy="3788338"/>
          </a:xfrm>
        </p:spPr>
        <p:txBody>
          <a:bodyPr>
            <a:noAutofit/>
          </a:bodyPr>
          <a:lstStyle/>
          <a:p>
            <a:r>
              <a:rPr lang="en-US" sz="1200" dirty="0"/>
              <a:t>Brushless DC motor control is not quite as simple as the regular brushed type. Brushless motors require a controller that can sense the proper time to reverse the voltage to the coils.</a:t>
            </a:r>
          </a:p>
          <a:p>
            <a:r>
              <a:rPr lang="en-US" sz="1200" dirty="0"/>
              <a:t>Some motors have built-in hall-effect sensors that can detect the orientation of the rotor. Controllers for this type of motor require sensor inputs to read these hall sensors.</a:t>
            </a:r>
          </a:p>
          <a:p>
            <a:r>
              <a:rPr lang="en-US" sz="1200" dirty="0"/>
              <a:t>Other '</a:t>
            </a:r>
            <a:r>
              <a:rPr lang="en-US" sz="1200" dirty="0" err="1"/>
              <a:t>sensorless</a:t>
            </a:r>
            <a:r>
              <a:rPr lang="en-US" sz="1200" dirty="0"/>
              <a:t>' motor controllers sense the back EMF in the motor coils themselves to detect the rotor position. Most ESC (Electronic Speed Controls) for brushless RC motors use this technique.</a:t>
            </a:r>
          </a:p>
          <a:p>
            <a:r>
              <a:rPr lang="en-US" sz="1200" dirty="0"/>
              <a:t>Brushless motors designed for autonomous and remote control aircraft and vehicles typically require a separate controller. These are typically of the </a:t>
            </a:r>
            <a:r>
              <a:rPr lang="en-US" sz="1200" dirty="0" err="1"/>
              <a:t>sensorless</a:t>
            </a:r>
            <a:r>
              <a:rPr lang="en-US" sz="1200" dirty="0"/>
              <a:t> type and use standard servo type pulsed signals for speed control.</a:t>
            </a:r>
          </a:p>
          <a:p>
            <a:r>
              <a:rPr lang="en-US" sz="1200" dirty="0"/>
              <a:t>Applications include RC controlled planes and drones.</a:t>
            </a:r>
          </a:p>
        </p:txBody>
      </p:sp>
      <p:sp>
        <p:nvSpPr>
          <p:cNvPr id="5" name="Footer Placeholder 4">
            <a:extLst>
              <a:ext uri="{FF2B5EF4-FFF2-40B4-BE49-F238E27FC236}">
                <a16:creationId xmlns:a16="http://schemas.microsoft.com/office/drawing/2014/main"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id="{A8A29384-FD31-4836-B899-049B79EA471F}"/>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3074" name="Picture 2" descr="components_IMG_4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108" y="2603500"/>
            <a:ext cx="5319431" cy="35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4100" name="Picture 4" descr="Three-phase BLDC motor controller with Hall-effect sens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465" y="2772137"/>
            <a:ext cx="4497922" cy="310201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2050" y="2910998"/>
            <a:ext cx="3775910" cy="3416300"/>
          </a:xfrm>
        </p:spPr>
      </p:pic>
    </p:spTree>
    <p:extLst>
      <p:ext uri="{BB962C8B-B14F-4D97-AF65-F5344CB8AC3E}">
        <p14:creationId xmlns:p14="http://schemas.microsoft.com/office/powerpoint/2010/main" val="1140986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Servo/BLDC Control</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4098" name="Picture 2" descr="https://howtomechatronics.com/wp-content/uploads/2019/02/Brushless-motor-control-signal-50hz-PWM-same-as-servo-mo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506" y="2603500"/>
            <a:ext cx="5385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5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Description</a:t>
            </a:r>
          </a:p>
        </p:txBody>
      </p:sp>
      <p:sp>
        <p:nvSpPr>
          <p:cNvPr id="3" name="Content Placeholder 2"/>
          <p:cNvSpPr>
            <a:spLocks noGrp="1"/>
          </p:cNvSpPr>
          <p:nvPr>
            <p:ph idx="1"/>
          </p:nvPr>
        </p:nvSpPr>
        <p:spPr>
          <a:xfrm>
            <a:off x="1154955" y="2438400"/>
            <a:ext cx="6475931" cy="3953438"/>
          </a:xfrm>
        </p:spPr>
        <p:txBody>
          <a:bodyPr>
            <a:normAutofit fontScale="92500"/>
          </a:bodyPr>
          <a:lstStyle/>
          <a:p>
            <a:r>
              <a:rPr lang="en-US" dirty="0"/>
              <a:t>Advantages</a:t>
            </a:r>
          </a:p>
          <a:p>
            <a:pPr lvl="1"/>
            <a:r>
              <a:rPr lang="en-US" dirty="0"/>
              <a:t>Steppers don’t require a sensor to detect the motor position since the motor moves by simply counting steps.</a:t>
            </a:r>
          </a:p>
          <a:p>
            <a:pPr lvl="1"/>
            <a:r>
              <a:rPr lang="en-US" dirty="0"/>
              <a:t>Although the motor does need a controller it doesn’t need complex calculation or tuning to work properly.</a:t>
            </a:r>
          </a:p>
          <a:p>
            <a:pPr lvl="1"/>
            <a:r>
              <a:rPr lang="en-US" dirty="0"/>
              <a:t>With micro stepping high positional accuracy can be achieved.</a:t>
            </a:r>
          </a:p>
          <a:p>
            <a:pPr lvl="1"/>
            <a:r>
              <a:rPr lang="en-US" dirty="0"/>
              <a:t>Good torque at low speed and great for holding position.</a:t>
            </a:r>
          </a:p>
          <a:p>
            <a:r>
              <a:rPr lang="en-US" dirty="0"/>
              <a:t>Disadvantages</a:t>
            </a:r>
          </a:p>
          <a:p>
            <a:pPr lvl="1"/>
            <a:r>
              <a:rPr lang="en-US" dirty="0"/>
              <a:t>Can miss steps if torque load is too high.</a:t>
            </a:r>
          </a:p>
          <a:p>
            <a:pPr lvl="1"/>
            <a:r>
              <a:rPr lang="en-US" dirty="0"/>
              <a:t>Always drain maximum current.</a:t>
            </a:r>
          </a:p>
          <a:p>
            <a:pPr lvl="1"/>
            <a:r>
              <a:rPr lang="en-US" dirty="0"/>
              <a:t>Low torque and noisy at high speeds.</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41046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Stepper Motor Example</a:t>
            </a:r>
          </a:p>
        </p:txBody>
      </p:sp>
      <p:sp>
        <p:nvSpPr>
          <p:cNvPr id="3" name="Content Placeholder 2"/>
          <p:cNvSpPr>
            <a:spLocks noGrp="1"/>
          </p:cNvSpPr>
          <p:nvPr>
            <p:ph idx="1"/>
          </p:nvPr>
        </p:nvSpPr>
        <p:spPr>
          <a:xfrm>
            <a:off x="561110" y="2507247"/>
            <a:ext cx="5115217" cy="3788338"/>
          </a:xfrm>
        </p:spPr>
        <p:txBody>
          <a:bodyPr>
            <a:normAutofit fontScale="85000" lnSpcReduction="20000"/>
          </a:bodyPr>
          <a:lstStyle/>
          <a:p>
            <a:r>
              <a:rPr lang="en-US" dirty="0"/>
              <a:t>TPP-47-002</a:t>
            </a:r>
          </a:p>
          <a:p>
            <a:pPr lvl="1"/>
            <a:r>
              <a:rPr lang="en-US" dirty="0"/>
              <a:t>NEMA 17</a:t>
            </a:r>
          </a:p>
          <a:p>
            <a:pPr lvl="1"/>
            <a:r>
              <a:rPr lang="en-US" dirty="0"/>
              <a:t>Step Angle: 1.8 degree (200 steps/rev)</a:t>
            </a:r>
          </a:p>
          <a:p>
            <a:pPr lvl="1"/>
            <a:r>
              <a:rPr lang="en-US" dirty="0"/>
              <a:t>Holding Torque: 33Ncm(47oz.in)</a:t>
            </a:r>
          </a:p>
          <a:p>
            <a:pPr lvl="1"/>
            <a:r>
              <a:rPr lang="en-US" dirty="0"/>
              <a:t>Rated Current/phase: 1.2 A</a:t>
            </a:r>
          </a:p>
          <a:p>
            <a:pPr lvl="1"/>
            <a:r>
              <a:rPr lang="en-US" dirty="0"/>
              <a:t>Phase Resistance: 2.4 ohms</a:t>
            </a:r>
          </a:p>
          <a:p>
            <a:pPr lvl="1"/>
            <a:r>
              <a:rPr lang="en-US" dirty="0"/>
              <a:t>Inductance: 4.7 </a:t>
            </a:r>
            <a:r>
              <a:rPr lang="en-US" dirty="0" err="1"/>
              <a:t>mH</a:t>
            </a:r>
            <a:endParaRPr lang="en-US" dirty="0"/>
          </a:p>
          <a:p>
            <a:pPr lvl="1"/>
            <a:r>
              <a:rPr lang="en-US" dirty="0"/>
              <a:t>Application: 3D Printer</a:t>
            </a:r>
          </a:p>
          <a:p>
            <a:r>
              <a:rPr lang="en-US" dirty="0"/>
              <a:t>See the following Videos for illustrations of stepper operation:</a:t>
            </a:r>
          </a:p>
          <a:p>
            <a:pPr lvl="1"/>
            <a:r>
              <a:rPr lang="en-US" dirty="0">
                <a:hlinkClick r:id="rId2"/>
              </a:rPr>
              <a:t>https://www.youtube.com/watch?v=eyqwLiowZiU&amp;list=WL&amp;index=1</a:t>
            </a:r>
            <a:endParaRPr lang="en-US" dirty="0"/>
          </a:p>
          <a:p>
            <a:pPr lvl="1"/>
            <a:r>
              <a:rPr lang="en-US" dirty="0">
                <a:hlinkClick r:id="rId3"/>
              </a:rPr>
              <a:t>https://www.youtube.com/watch?v=VMwv4XFZ2L0&amp;list=WL&amp;index=5</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1026" name="Picture 2" descr="https://www.electrocraft.com/img/products/stepper/pic_tpp1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524" y="3059744"/>
            <a:ext cx="2667286" cy="2667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8947602" y="2952750"/>
            <a:ext cx="2809875" cy="3067050"/>
          </a:xfrm>
          <a:prstGeom prst="rect">
            <a:avLst/>
          </a:prstGeom>
        </p:spPr>
      </p:pic>
    </p:spTree>
    <p:extLst>
      <p:ext uri="{BB962C8B-B14F-4D97-AF65-F5344CB8AC3E}">
        <p14:creationId xmlns:p14="http://schemas.microsoft.com/office/powerpoint/2010/main" val="317164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F0A7-C241-4BBF-A038-6CD670297F24}"/>
              </a:ext>
            </a:extLst>
          </p:cNvPr>
          <p:cNvSpPr>
            <a:spLocks noGrp="1"/>
          </p:cNvSpPr>
          <p:nvPr>
            <p:ph type="title"/>
          </p:nvPr>
        </p:nvSpPr>
        <p:spPr/>
        <p:txBody>
          <a:bodyPr/>
          <a:lstStyle/>
          <a:p>
            <a:r>
              <a:rPr lang="en-US" dirty="0"/>
              <a:t>Stepper Motor Diagram</a:t>
            </a:r>
          </a:p>
        </p:txBody>
      </p:sp>
      <p:sp>
        <p:nvSpPr>
          <p:cNvPr id="4" name="Footer Placeholder 3">
            <a:extLst>
              <a:ext uri="{FF2B5EF4-FFF2-40B4-BE49-F238E27FC236}">
                <a16:creationId xmlns:a16="http://schemas.microsoft.com/office/drawing/2014/main" id="{A2CB6881-2E5E-42E3-BC5E-E63465ABAFDE}"/>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865B9D0F-5AEB-4831-9338-7FD362B73B31}"/>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8" name="TextBox 7">
            <a:extLst>
              <a:ext uri="{FF2B5EF4-FFF2-40B4-BE49-F238E27FC236}">
                <a16:creationId xmlns:a16="http://schemas.microsoft.com/office/drawing/2014/main" id="{795D3B1F-BC7B-4CA7-A8D3-3C5D3D557AE5}"/>
              </a:ext>
            </a:extLst>
          </p:cNvPr>
          <p:cNvSpPr txBox="1"/>
          <p:nvPr/>
        </p:nvSpPr>
        <p:spPr>
          <a:xfrm>
            <a:off x="1718734" y="6022506"/>
            <a:ext cx="9703297" cy="369332"/>
          </a:xfrm>
          <a:prstGeom prst="rect">
            <a:avLst/>
          </a:prstGeom>
          <a:noFill/>
        </p:spPr>
        <p:txBody>
          <a:bodyPr wrap="none" rtlCol="0">
            <a:spAutoFit/>
          </a:bodyPr>
          <a:lstStyle/>
          <a:p>
            <a:r>
              <a:rPr lang="en-US" dirty="0"/>
              <a:t>Source: </a:t>
            </a:r>
            <a:r>
              <a:rPr lang="en-US" dirty="0">
                <a:hlinkClick r:id="rId2"/>
              </a:rPr>
              <a:t>https://clippard.com/cms/wiki/how-stepper-motors-provide-precision-control</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4838" y="2328617"/>
            <a:ext cx="4380425" cy="3691183"/>
          </a:xfrm>
        </p:spPr>
      </p:pic>
    </p:spTree>
    <p:extLst>
      <p:ext uri="{BB962C8B-B14F-4D97-AF65-F5344CB8AC3E}">
        <p14:creationId xmlns:p14="http://schemas.microsoft.com/office/powerpoint/2010/main" val="6666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a:xfrm>
            <a:off x="1154954" y="2603500"/>
            <a:ext cx="10579846" cy="3416300"/>
          </a:xfrm>
        </p:spPr>
        <p:txBody>
          <a:bodyPr>
            <a:normAutofit/>
          </a:bodyPr>
          <a:lstStyle/>
          <a:p>
            <a:pPr marL="514350" indent="-514350">
              <a:buFont typeface="+mj-lt"/>
              <a:buAutoNum type="arabicPeriod"/>
            </a:pPr>
            <a:r>
              <a:rPr lang="en-US" sz="2000" dirty="0"/>
              <a:t>Become familiar common types of motors</a:t>
            </a:r>
          </a:p>
          <a:p>
            <a:pPr marL="514350" indent="-514350">
              <a:buFont typeface="+mj-lt"/>
              <a:buAutoNum type="arabicPeriod"/>
            </a:pPr>
            <a:r>
              <a:rPr lang="en-US" sz="2000" dirty="0"/>
              <a:t>Focus on motors typically used by hobbyists</a:t>
            </a:r>
          </a:p>
          <a:p>
            <a:pPr marL="514350" indent="-514350">
              <a:buFont typeface="+mj-lt"/>
              <a:buAutoNum type="arabicPeriod"/>
            </a:pPr>
            <a:r>
              <a:rPr lang="en-US" sz="2000" dirty="0"/>
              <a:t>Understand how to control motors</a:t>
            </a:r>
          </a:p>
          <a:p>
            <a:pPr marL="514350" indent="-514350">
              <a:buFont typeface="+mj-lt"/>
              <a:buAutoNum type="arabicPeriod"/>
            </a:pPr>
            <a:r>
              <a:rPr lang="en-US" sz="2000" dirty="0"/>
              <a:t>Understand cautions when using motors with microcontrollers/microcomputers</a:t>
            </a:r>
          </a:p>
          <a:p>
            <a:pPr marL="514350" indent="-514350">
              <a:buFont typeface="+mj-lt"/>
              <a:buAutoNum type="arabicPeriod"/>
            </a:pPr>
            <a:r>
              <a:rPr lang="en-US" sz="2000" dirty="0"/>
              <a:t>Provide projects to demonstrate motor control on Raspberry Pi and Arduino</a:t>
            </a:r>
          </a:p>
          <a:p>
            <a:pPr marL="514350" indent="-514350">
              <a:buFont typeface="+mj-lt"/>
              <a:buAutoNum type="arabicPeriod"/>
            </a:pPr>
            <a:r>
              <a:rPr lang="en-US" sz="2000" dirty="0"/>
              <a:t>Provide examples of typical motor applications</a:t>
            </a:r>
          </a:p>
          <a:p>
            <a:pPr marL="514350" indent="-514350">
              <a:buFont typeface="+mj-lt"/>
              <a:buAutoNum type="arabicPeriod"/>
            </a:pPr>
            <a:r>
              <a:rPr lang="en-US" sz="2000" dirty="0"/>
              <a:t>Provide 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F0A7-C241-4BBF-A038-6CD670297F24}"/>
              </a:ext>
            </a:extLst>
          </p:cNvPr>
          <p:cNvSpPr>
            <a:spLocks noGrp="1"/>
          </p:cNvSpPr>
          <p:nvPr>
            <p:ph type="title"/>
          </p:nvPr>
        </p:nvSpPr>
        <p:spPr/>
        <p:txBody>
          <a:bodyPr/>
          <a:lstStyle/>
          <a:p>
            <a:r>
              <a:rPr lang="en-US" dirty="0"/>
              <a:t>Stepper Motor Construction</a:t>
            </a:r>
          </a:p>
        </p:txBody>
      </p:sp>
      <p:sp>
        <p:nvSpPr>
          <p:cNvPr id="4" name="Footer Placeholder 3">
            <a:extLst>
              <a:ext uri="{FF2B5EF4-FFF2-40B4-BE49-F238E27FC236}">
                <a16:creationId xmlns:a16="http://schemas.microsoft.com/office/drawing/2014/main" id="{A2CB6881-2E5E-42E3-BC5E-E63465ABAFDE}"/>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865B9D0F-5AEB-4831-9338-7FD362B73B31}"/>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8" name="TextBox 7">
            <a:extLst>
              <a:ext uri="{FF2B5EF4-FFF2-40B4-BE49-F238E27FC236}">
                <a16:creationId xmlns:a16="http://schemas.microsoft.com/office/drawing/2014/main" id="{795D3B1F-BC7B-4CA7-A8D3-3C5D3D557AE5}"/>
              </a:ext>
            </a:extLst>
          </p:cNvPr>
          <p:cNvSpPr txBox="1"/>
          <p:nvPr/>
        </p:nvSpPr>
        <p:spPr>
          <a:xfrm>
            <a:off x="1718734" y="6022506"/>
            <a:ext cx="8521885" cy="369332"/>
          </a:xfrm>
          <a:prstGeom prst="rect">
            <a:avLst/>
          </a:prstGeom>
          <a:noFill/>
        </p:spPr>
        <p:txBody>
          <a:bodyPr wrap="none" rtlCol="0">
            <a:spAutoFit/>
          </a:bodyPr>
          <a:lstStyle/>
          <a:p>
            <a:r>
              <a:rPr lang="en-US" dirty="0"/>
              <a:t>Source: </a:t>
            </a:r>
            <a:r>
              <a:rPr lang="en-US" dirty="0">
                <a:hlinkClick r:id="rId2"/>
              </a:rPr>
              <a:t>https://islproducts.com/design-note/stepper-motor-fundamentals/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9217" y="2326169"/>
            <a:ext cx="4109335" cy="3693631"/>
          </a:xfrm>
        </p:spPr>
      </p:pic>
    </p:spTree>
    <p:extLst>
      <p:ext uri="{BB962C8B-B14F-4D97-AF65-F5344CB8AC3E}">
        <p14:creationId xmlns:p14="http://schemas.microsoft.com/office/powerpoint/2010/main" val="847983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028" name="Picture 4" descr="Drive Definitions">
            <a:extLst>
              <a:ext uri="{FF2B5EF4-FFF2-40B4-BE49-F238E27FC236}">
                <a16:creationId xmlns:a16="http://schemas.microsoft.com/office/drawing/2014/main" id="{8D8434E0-AD4D-471E-9E3F-4739B7CC4C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2844" y="2726268"/>
            <a:ext cx="9767340" cy="336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11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Stepper Motor Example</a:t>
            </a:r>
          </a:p>
        </p:txBody>
      </p:sp>
      <p:sp>
        <p:nvSpPr>
          <p:cNvPr id="3" name="Content Placeholder 2"/>
          <p:cNvSpPr>
            <a:spLocks noGrp="1"/>
          </p:cNvSpPr>
          <p:nvPr>
            <p:ph idx="1"/>
          </p:nvPr>
        </p:nvSpPr>
        <p:spPr>
          <a:xfrm>
            <a:off x="1154955" y="2603500"/>
            <a:ext cx="4560046" cy="3416300"/>
          </a:xfrm>
        </p:spPr>
        <p:txBody>
          <a:bodyPr>
            <a:normAutofit fontScale="55000" lnSpcReduction="20000"/>
          </a:bodyPr>
          <a:lstStyle/>
          <a:p>
            <a:r>
              <a:rPr lang="en-US" dirty="0"/>
              <a:t>28BYJ-48</a:t>
            </a:r>
          </a:p>
          <a:p>
            <a:pPr lvl="1"/>
            <a:r>
              <a:rPr lang="en-US" dirty="0"/>
              <a:t>5V Nominal Voltage</a:t>
            </a:r>
          </a:p>
          <a:p>
            <a:pPr lvl="1"/>
            <a:r>
              <a:rPr lang="en-US" dirty="0"/>
              <a:t>Number of Phases: 4</a:t>
            </a:r>
          </a:p>
          <a:p>
            <a:pPr lvl="1"/>
            <a:r>
              <a:rPr lang="en-US" dirty="0"/>
              <a:t>64:1 (63.68395:1) gearing</a:t>
            </a:r>
          </a:p>
          <a:p>
            <a:pPr lvl="1"/>
            <a:r>
              <a:rPr lang="en-US" dirty="0"/>
              <a:t>Full Step Sequence:</a:t>
            </a:r>
          </a:p>
          <a:p>
            <a:pPr lvl="2"/>
            <a:r>
              <a:rPr lang="en-US" dirty="0"/>
              <a:t>2048 (2038) steps per revolution</a:t>
            </a:r>
          </a:p>
          <a:p>
            <a:pPr lvl="2"/>
            <a:r>
              <a:rPr lang="en-US" dirty="0"/>
              <a:t>11.25°/64 (63.68395) Stride Angle</a:t>
            </a:r>
          </a:p>
          <a:p>
            <a:pPr lvl="1"/>
            <a:r>
              <a:rPr lang="en-US" dirty="0"/>
              <a:t>Half Step Sequence:</a:t>
            </a:r>
          </a:p>
          <a:p>
            <a:pPr lvl="2"/>
            <a:r>
              <a:rPr lang="en-US" dirty="0"/>
              <a:t>4096 (4076) steps per revolution</a:t>
            </a:r>
          </a:p>
          <a:p>
            <a:pPr lvl="2"/>
            <a:r>
              <a:rPr lang="en-US" dirty="0"/>
              <a:t>5.625°/64 (63.68395) Stride Angle</a:t>
            </a:r>
          </a:p>
          <a:p>
            <a:pPr lvl="1"/>
            <a:r>
              <a:rPr lang="en-US" dirty="0"/>
              <a:t>Pull in torque: 300 gf.cm</a:t>
            </a:r>
          </a:p>
          <a:p>
            <a:pPr lvl="1"/>
            <a:r>
              <a:rPr lang="en-US" dirty="0"/>
              <a:t>Insulated Power: 600VAC/1mA/1s</a:t>
            </a:r>
          </a:p>
          <a:p>
            <a:pPr lvl="1"/>
            <a:r>
              <a:rPr lang="en-US" dirty="0"/>
              <a:t>Coil: Unipolar 5 lead coil</a:t>
            </a:r>
          </a:p>
          <a:p>
            <a:r>
              <a:rPr lang="en-US" dirty="0"/>
              <a:t>More Info: </a:t>
            </a:r>
            <a:r>
              <a:rPr lang="en-US" dirty="0">
                <a:hlinkClick r:id="rId2"/>
              </a:rPr>
              <a:t>https://lastminuteengineers.com/28byj48-stepper-motor-arduino-tutorial/#gear-reduction-ratio</a:t>
            </a:r>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026" name="Picture 2" descr="28BYJ-48 Stepper Motor Pinout Wiring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60" y="2432755"/>
            <a:ext cx="5208894" cy="39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47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146" name="Picture 2" descr="Figure 5:Wiring diagram and step sequence for un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831" y="3044825"/>
            <a:ext cx="6724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8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B5-9DCA-4B86-9718-404EBC7BC03D}"/>
              </a:ext>
            </a:extLst>
          </p:cNvPr>
          <p:cNvSpPr>
            <a:spLocks noGrp="1"/>
          </p:cNvSpPr>
          <p:nvPr>
            <p:ph type="title"/>
          </p:nvPr>
        </p:nvSpPr>
        <p:spPr/>
        <p:txBody>
          <a:bodyPr/>
          <a:lstStyle/>
          <a:p>
            <a:r>
              <a:rPr lang="en-US" dirty="0"/>
              <a:t>Stepper Motor – Full Step Sequence</a:t>
            </a:r>
          </a:p>
        </p:txBody>
      </p:sp>
      <p:pic>
        <p:nvPicPr>
          <p:cNvPr id="7" name="Content Placeholder 6">
            <a:extLst>
              <a:ext uri="{FF2B5EF4-FFF2-40B4-BE49-F238E27FC236}">
                <a16:creationId xmlns:a16="http://schemas.microsoft.com/office/drawing/2014/main" id="{7DBA5A18-1B21-493A-BA7D-ACE936BE35B3}"/>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a16="http://schemas.microsoft.com/office/drawing/2014/main" id="{51679DDC-E2C7-427A-A925-6F0D4B866EFC}"/>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FF6CDCCC-7291-4503-8458-8EF6D60BB17B}"/>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8" name="TextBox 7">
            <a:extLst>
              <a:ext uri="{FF2B5EF4-FFF2-40B4-BE49-F238E27FC236}">
                <a16:creationId xmlns:a16="http://schemas.microsoft.com/office/drawing/2014/main" id="{23F957A8-040E-41C6-B5A2-33409F19D180}"/>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1199816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9C5-0435-45D0-A2A5-6577F500D04D}"/>
              </a:ext>
            </a:extLst>
          </p:cNvPr>
          <p:cNvSpPr>
            <a:spLocks noGrp="1"/>
          </p:cNvSpPr>
          <p:nvPr>
            <p:ph type="title"/>
          </p:nvPr>
        </p:nvSpPr>
        <p:spPr/>
        <p:txBody>
          <a:bodyPr/>
          <a:lstStyle/>
          <a:p>
            <a:r>
              <a:rPr lang="en-US" dirty="0"/>
              <a:t>Stepper Motor – Half Step Sequence</a:t>
            </a:r>
          </a:p>
        </p:txBody>
      </p:sp>
      <p:pic>
        <p:nvPicPr>
          <p:cNvPr id="7" name="Content Placeholder 6">
            <a:extLst>
              <a:ext uri="{FF2B5EF4-FFF2-40B4-BE49-F238E27FC236}">
                <a16:creationId xmlns:a16="http://schemas.microsoft.com/office/drawing/2014/main" id="{35B4DB97-DD14-4F12-A7DC-01D7081AAABE}"/>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a16="http://schemas.microsoft.com/office/drawing/2014/main" id="{FE3FF290-3F41-4956-AAAE-3883053D55E7}"/>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C656BB29-FD60-4DBB-8D2E-4B6E3929F39C}"/>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
        <p:nvSpPr>
          <p:cNvPr id="8" name="TextBox 7">
            <a:extLst>
              <a:ext uri="{FF2B5EF4-FFF2-40B4-BE49-F238E27FC236}">
                <a16:creationId xmlns:a16="http://schemas.microsoft.com/office/drawing/2014/main" id="{554EB2CB-47D7-4590-9B37-67C013D8B9AB}"/>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3505432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5399140"/>
              </p:ext>
            </p:extLst>
          </p:nvPr>
        </p:nvGraphicFramePr>
        <p:xfrm>
          <a:off x="561110" y="3648638"/>
          <a:ext cx="10368147" cy="2743200"/>
        </p:xfrm>
        <a:graphic>
          <a:graphicData uri="http://schemas.openxmlformats.org/drawingml/2006/table">
            <a:tbl>
              <a:tblPr firstRow="1" bandRow="1">
                <a:tableStyleId>{5C22544A-7EE6-4342-B048-85BDC9FD1C3A}</a:tableStyleId>
              </a:tblPr>
              <a:tblGrid>
                <a:gridCol w="2569842">
                  <a:extLst>
                    <a:ext uri="{9D8B030D-6E8A-4147-A177-3AD203B41FA5}">
                      <a16:colId xmlns:a16="http://schemas.microsoft.com/office/drawing/2014/main" val="20000"/>
                    </a:ext>
                  </a:extLst>
                </a:gridCol>
                <a:gridCol w="1952677">
                  <a:extLst>
                    <a:ext uri="{9D8B030D-6E8A-4147-A177-3AD203B41FA5}">
                      <a16:colId xmlns:a16="http://schemas.microsoft.com/office/drawing/2014/main" val="20001"/>
                    </a:ext>
                  </a:extLst>
                </a:gridCol>
                <a:gridCol w="1757009">
                  <a:extLst>
                    <a:ext uri="{9D8B030D-6E8A-4147-A177-3AD203B41FA5}">
                      <a16:colId xmlns:a16="http://schemas.microsoft.com/office/drawing/2014/main" val="20002"/>
                    </a:ext>
                  </a:extLst>
                </a:gridCol>
                <a:gridCol w="2008208">
                  <a:extLst>
                    <a:ext uri="{9D8B030D-6E8A-4147-A177-3AD203B41FA5}">
                      <a16:colId xmlns:a16="http://schemas.microsoft.com/office/drawing/2014/main" val="20003"/>
                    </a:ext>
                  </a:extLst>
                </a:gridCol>
                <a:gridCol w="2080411">
                  <a:extLst>
                    <a:ext uri="{9D8B030D-6E8A-4147-A177-3AD203B41FA5}">
                      <a16:colId xmlns:a16="http://schemas.microsoft.com/office/drawing/2014/main" val="20004"/>
                    </a:ext>
                  </a:extLst>
                </a:gridCol>
              </a:tblGrid>
              <a:tr h="293758">
                <a:tc>
                  <a:txBody>
                    <a:bodyPr/>
                    <a:lstStyle/>
                    <a:p>
                      <a:r>
                        <a:rPr lang="en-US" sz="1400" dirty="0"/>
                        <a:t>Model</a:t>
                      </a:r>
                    </a:p>
                  </a:txBody>
                  <a:tcPr/>
                </a:tc>
                <a:tc>
                  <a:txBody>
                    <a:bodyPr/>
                    <a:lstStyle/>
                    <a:p>
                      <a:r>
                        <a:rPr lang="en-US" sz="1400" dirty="0"/>
                        <a:t>DRV8825</a:t>
                      </a:r>
                    </a:p>
                  </a:txBody>
                  <a:tcPr/>
                </a:tc>
                <a:tc>
                  <a:txBody>
                    <a:bodyPr/>
                    <a:lstStyle/>
                    <a:p>
                      <a:r>
                        <a:rPr lang="en-US" sz="1400" dirty="0"/>
                        <a:t>A4988</a:t>
                      </a:r>
                    </a:p>
                  </a:txBody>
                  <a:tcPr/>
                </a:tc>
                <a:tc>
                  <a:txBody>
                    <a:bodyPr/>
                    <a:lstStyle/>
                    <a:p>
                      <a:r>
                        <a:rPr lang="en-US" sz="1400" dirty="0"/>
                        <a:t>TMC2208</a:t>
                      </a:r>
                    </a:p>
                  </a:txBody>
                  <a:tcPr/>
                </a:tc>
                <a:tc>
                  <a:txBody>
                    <a:bodyPr/>
                    <a:lstStyle/>
                    <a:p>
                      <a:r>
                        <a:rPr lang="en-US" sz="1400" dirty="0"/>
                        <a:t>ULN2003</a:t>
                      </a:r>
                    </a:p>
                  </a:txBody>
                  <a:tcPr/>
                </a:tc>
                <a:extLst>
                  <a:ext uri="{0D108BD9-81ED-4DB2-BD59-A6C34878D82A}">
                    <a16:rowId xmlns:a16="http://schemas.microsoft.com/office/drawing/2014/main" val="10000"/>
                  </a:ext>
                </a:extLst>
              </a:tr>
              <a:tr h="293758">
                <a:tc>
                  <a:txBody>
                    <a:bodyPr/>
                    <a:lstStyle/>
                    <a:p>
                      <a:r>
                        <a:rPr lang="en-US" sz="1400" dirty="0"/>
                        <a:t>Type</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Unipolar</a:t>
                      </a:r>
                    </a:p>
                  </a:txBody>
                  <a:tcPr/>
                </a:tc>
                <a:extLst>
                  <a:ext uri="{0D108BD9-81ED-4DB2-BD59-A6C34878D82A}">
                    <a16:rowId xmlns:a16="http://schemas.microsoft.com/office/drawing/2014/main" val="10001"/>
                  </a:ext>
                </a:extLst>
              </a:tr>
              <a:tr h="293758">
                <a:tc>
                  <a:txBody>
                    <a:bodyPr/>
                    <a:lstStyle/>
                    <a:p>
                      <a:r>
                        <a:rPr lang="en-US" sz="1400" dirty="0"/>
                        <a:t>Max Current per coil</a:t>
                      </a:r>
                    </a:p>
                  </a:txBody>
                  <a:tcPr/>
                </a:tc>
                <a:tc>
                  <a:txBody>
                    <a:bodyPr/>
                    <a:lstStyle/>
                    <a:p>
                      <a:r>
                        <a:rPr lang="en-US" sz="1400" dirty="0"/>
                        <a:t>2.2</a:t>
                      </a:r>
                      <a:r>
                        <a:rPr lang="en-US" sz="1400" baseline="0" dirty="0"/>
                        <a:t> A</a:t>
                      </a:r>
                      <a:endParaRPr lang="en-US" sz="1400" dirty="0"/>
                    </a:p>
                  </a:txBody>
                  <a:tcPr/>
                </a:tc>
                <a:tc>
                  <a:txBody>
                    <a:bodyPr/>
                    <a:lstStyle/>
                    <a:p>
                      <a:r>
                        <a:rPr lang="en-US" sz="1400" dirty="0"/>
                        <a:t>2.0</a:t>
                      </a:r>
                      <a:r>
                        <a:rPr lang="en-US" sz="1400" baseline="0" dirty="0"/>
                        <a:t> A</a:t>
                      </a:r>
                      <a:endParaRPr lang="en-US" sz="1400" dirty="0"/>
                    </a:p>
                  </a:txBody>
                  <a:tcPr/>
                </a:tc>
                <a:tc>
                  <a:txBody>
                    <a:bodyPr/>
                    <a:lstStyle/>
                    <a:p>
                      <a:r>
                        <a:rPr lang="en-US" sz="1400" dirty="0"/>
                        <a:t>2.0 A</a:t>
                      </a:r>
                    </a:p>
                  </a:txBody>
                  <a:tcPr/>
                </a:tc>
                <a:tc>
                  <a:txBody>
                    <a:bodyPr/>
                    <a:lstStyle/>
                    <a:p>
                      <a:r>
                        <a:rPr lang="en-US" sz="1400" dirty="0"/>
                        <a:t>600 mA</a:t>
                      </a:r>
                    </a:p>
                  </a:txBody>
                  <a:tcPr/>
                </a:tc>
                <a:extLst>
                  <a:ext uri="{0D108BD9-81ED-4DB2-BD59-A6C34878D82A}">
                    <a16:rowId xmlns:a16="http://schemas.microsoft.com/office/drawing/2014/main" val="10002"/>
                  </a:ext>
                </a:extLst>
              </a:tr>
              <a:tr h="293758">
                <a:tc>
                  <a:txBody>
                    <a:bodyPr/>
                    <a:lstStyle/>
                    <a:p>
                      <a:r>
                        <a:rPr lang="en-US" sz="1400" dirty="0"/>
                        <a:t>Continuous current</a:t>
                      </a:r>
                      <a:r>
                        <a:rPr lang="en-US" sz="1400" baseline="0" dirty="0"/>
                        <a:t> per coil</a:t>
                      </a:r>
                      <a:endParaRPr lang="en-US" sz="1400" dirty="0"/>
                    </a:p>
                  </a:txBody>
                  <a:tcPr/>
                </a:tc>
                <a:tc>
                  <a:txBody>
                    <a:bodyPr/>
                    <a:lstStyle/>
                    <a:p>
                      <a:r>
                        <a:rPr lang="en-US" sz="1400" dirty="0"/>
                        <a:t>1.5 A</a:t>
                      </a:r>
                    </a:p>
                  </a:txBody>
                  <a:tcPr/>
                </a:tc>
                <a:tc>
                  <a:txBody>
                    <a:bodyPr/>
                    <a:lstStyle/>
                    <a:p>
                      <a:r>
                        <a:rPr lang="en-US" sz="1400" dirty="0"/>
                        <a:t>1.0 A</a:t>
                      </a:r>
                    </a:p>
                  </a:txBody>
                  <a:tcPr/>
                </a:tc>
                <a:tc>
                  <a:txBody>
                    <a:bodyPr/>
                    <a:lstStyle/>
                    <a:p>
                      <a:r>
                        <a:rPr lang="en-US" sz="1400" dirty="0"/>
                        <a:t>1.2 A</a:t>
                      </a:r>
                    </a:p>
                  </a:txBody>
                  <a:tcPr/>
                </a:tc>
                <a:tc>
                  <a:txBody>
                    <a:bodyPr/>
                    <a:lstStyle/>
                    <a:p>
                      <a:endParaRPr lang="en-US" sz="1400" dirty="0"/>
                    </a:p>
                  </a:txBody>
                  <a:tcPr/>
                </a:tc>
                <a:extLst>
                  <a:ext uri="{0D108BD9-81ED-4DB2-BD59-A6C34878D82A}">
                    <a16:rowId xmlns:a16="http://schemas.microsoft.com/office/drawing/2014/main" val="10003"/>
                  </a:ext>
                </a:extLst>
              </a:tr>
              <a:tr h="293758">
                <a:tc>
                  <a:txBody>
                    <a:bodyPr/>
                    <a:lstStyle/>
                    <a:p>
                      <a:r>
                        <a:rPr lang="en-US" sz="1400" dirty="0"/>
                        <a:t>Max step resolution</a:t>
                      </a:r>
                    </a:p>
                  </a:txBody>
                  <a:tcPr/>
                </a:tc>
                <a:tc>
                  <a:txBody>
                    <a:bodyPr/>
                    <a:lstStyle/>
                    <a:p>
                      <a:r>
                        <a:rPr lang="en-US" sz="1400" dirty="0"/>
                        <a:t>1/32</a:t>
                      </a:r>
                    </a:p>
                  </a:txBody>
                  <a:tcPr/>
                </a:tc>
                <a:tc>
                  <a:txBody>
                    <a:bodyPr/>
                    <a:lstStyle/>
                    <a:p>
                      <a:r>
                        <a:rPr lang="en-US" sz="1400" dirty="0"/>
                        <a:t>1/16</a:t>
                      </a:r>
                    </a:p>
                  </a:txBody>
                  <a:tcPr/>
                </a:tc>
                <a:tc>
                  <a:txBody>
                    <a:bodyPr/>
                    <a:lstStyle/>
                    <a:p>
                      <a:r>
                        <a:rPr lang="en-US" sz="1400" dirty="0"/>
                        <a:t>1/256</a:t>
                      </a:r>
                    </a:p>
                  </a:txBody>
                  <a:tcPr/>
                </a:tc>
                <a:tc>
                  <a:txBody>
                    <a:bodyPr/>
                    <a:lstStyle/>
                    <a:p>
                      <a:r>
                        <a:rPr lang="en-US" sz="1400" dirty="0"/>
                        <a:t>N/A</a:t>
                      </a:r>
                    </a:p>
                  </a:txBody>
                  <a:tcPr/>
                </a:tc>
                <a:extLst>
                  <a:ext uri="{0D108BD9-81ED-4DB2-BD59-A6C34878D82A}">
                    <a16:rowId xmlns:a16="http://schemas.microsoft.com/office/drawing/2014/main" val="10004"/>
                  </a:ext>
                </a:extLst>
              </a:tr>
              <a:tr h="293758">
                <a:tc>
                  <a:txBody>
                    <a:bodyPr/>
                    <a:lstStyle/>
                    <a:p>
                      <a:r>
                        <a:rPr lang="en-US" sz="1400" dirty="0"/>
                        <a:t>Logic range</a:t>
                      </a:r>
                    </a:p>
                  </a:txBody>
                  <a:tcPr/>
                </a:tc>
                <a:tc>
                  <a:txBody>
                    <a:bodyPr/>
                    <a:lstStyle/>
                    <a:p>
                      <a:r>
                        <a:rPr lang="en-US" sz="1400" dirty="0"/>
                        <a:t>2.5 – 5.25 V</a:t>
                      </a:r>
                    </a:p>
                  </a:txBody>
                  <a:tcPr/>
                </a:tc>
                <a:tc>
                  <a:txBody>
                    <a:bodyPr/>
                    <a:lstStyle/>
                    <a:p>
                      <a:r>
                        <a:rPr lang="en-US" sz="1400" dirty="0"/>
                        <a:t>3 – 5.5 V</a:t>
                      </a:r>
                    </a:p>
                  </a:txBody>
                  <a:tcPr/>
                </a:tc>
                <a:tc>
                  <a:txBody>
                    <a:bodyPr/>
                    <a:lstStyle/>
                    <a:p>
                      <a:r>
                        <a:rPr lang="en-US" sz="1400" dirty="0"/>
                        <a:t>3 – 5 V</a:t>
                      </a:r>
                    </a:p>
                  </a:txBody>
                  <a:tcPr/>
                </a:tc>
                <a:tc>
                  <a:txBody>
                    <a:bodyPr/>
                    <a:lstStyle/>
                    <a:p>
                      <a:r>
                        <a:rPr lang="en-US" sz="1400" dirty="0"/>
                        <a:t>5 V</a:t>
                      </a:r>
                    </a:p>
                  </a:txBody>
                  <a:tcPr/>
                </a:tc>
                <a:extLst>
                  <a:ext uri="{0D108BD9-81ED-4DB2-BD59-A6C34878D82A}">
                    <a16:rowId xmlns:a16="http://schemas.microsoft.com/office/drawing/2014/main" val="10005"/>
                  </a:ext>
                </a:extLst>
              </a:tr>
              <a:tr h="293758">
                <a:tc>
                  <a:txBody>
                    <a:bodyPr/>
                    <a:lstStyle/>
                    <a:p>
                      <a:r>
                        <a:rPr lang="en-US" sz="1400" dirty="0"/>
                        <a:t>Supply Voltage Range</a:t>
                      </a:r>
                    </a:p>
                  </a:txBody>
                  <a:tcPr/>
                </a:tc>
                <a:tc>
                  <a:txBody>
                    <a:bodyPr/>
                    <a:lstStyle/>
                    <a:p>
                      <a:r>
                        <a:rPr lang="en-US" sz="1400" dirty="0"/>
                        <a:t>8.2 –</a:t>
                      </a:r>
                      <a:r>
                        <a:rPr lang="en-US" sz="1400" baseline="0" dirty="0"/>
                        <a:t> 45</a:t>
                      </a:r>
                      <a:r>
                        <a:rPr lang="en-US" sz="1400" dirty="0"/>
                        <a:t> V</a:t>
                      </a:r>
                    </a:p>
                  </a:txBody>
                  <a:tcPr/>
                </a:tc>
                <a:tc>
                  <a:txBody>
                    <a:bodyPr/>
                    <a:lstStyle/>
                    <a:p>
                      <a:r>
                        <a:rPr lang="en-US" sz="1400" dirty="0"/>
                        <a:t>8 –</a:t>
                      </a:r>
                      <a:r>
                        <a:rPr lang="en-US" sz="1400" baseline="0" dirty="0"/>
                        <a:t> 35</a:t>
                      </a:r>
                      <a:r>
                        <a:rPr lang="en-US" sz="1400" dirty="0"/>
                        <a:t> V</a:t>
                      </a:r>
                    </a:p>
                  </a:txBody>
                  <a:tcPr/>
                </a:tc>
                <a:tc>
                  <a:txBody>
                    <a:bodyPr/>
                    <a:lstStyle/>
                    <a:p>
                      <a:r>
                        <a:rPr lang="en-US" sz="1400" dirty="0"/>
                        <a:t>5.5 – 36 V</a:t>
                      </a:r>
                    </a:p>
                  </a:txBody>
                  <a:tcPr/>
                </a:tc>
                <a:tc>
                  <a:txBody>
                    <a:bodyPr/>
                    <a:lstStyle/>
                    <a:p>
                      <a:r>
                        <a:rPr lang="en-US" sz="1400" dirty="0"/>
                        <a:t>50 V</a:t>
                      </a:r>
                    </a:p>
                  </a:txBody>
                  <a:tcPr/>
                </a:tc>
                <a:extLst>
                  <a:ext uri="{0D108BD9-81ED-4DB2-BD59-A6C34878D82A}">
                    <a16:rowId xmlns:a16="http://schemas.microsoft.com/office/drawing/2014/main" val="10006"/>
                  </a:ext>
                </a:extLst>
              </a:tr>
              <a:tr h="293758">
                <a:tc>
                  <a:txBody>
                    <a:bodyPr/>
                    <a:lstStyle/>
                    <a:p>
                      <a:r>
                        <a:rPr lang="en-US" sz="1400" dirty="0"/>
                        <a:t>Interface</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Channels</a:t>
                      </a:r>
                    </a:p>
                  </a:txBody>
                  <a:tcPr/>
                </a:tc>
                <a:extLst>
                  <a:ext uri="{0D108BD9-81ED-4DB2-BD59-A6C34878D82A}">
                    <a16:rowId xmlns:a16="http://schemas.microsoft.com/office/drawing/2014/main" val="10007"/>
                  </a:ext>
                </a:extLst>
              </a:tr>
              <a:tr h="293758">
                <a:tc>
                  <a:txBody>
                    <a:bodyPr/>
                    <a:lstStyle/>
                    <a:p>
                      <a:r>
                        <a:rPr lang="en-US" sz="1400" dirty="0"/>
                        <a:t>Approximate</a:t>
                      </a:r>
                      <a:r>
                        <a:rPr lang="en-US" sz="1400" baseline="0" dirty="0"/>
                        <a:t> cost</a:t>
                      </a:r>
                      <a:endParaRPr lang="en-US" sz="1400" dirty="0"/>
                    </a:p>
                  </a:txBody>
                  <a:tcPr/>
                </a:tc>
                <a:tc>
                  <a:txBody>
                    <a:bodyPr/>
                    <a:lstStyle/>
                    <a:p>
                      <a:r>
                        <a:rPr lang="en-US" sz="1400" dirty="0"/>
                        <a:t>$9.00</a:t>
                      </a:r>
                    </a:p>
                  </a:txBody>
                  <a:tcPr/>
                </a:tc>
                <a:tc>
                  <a:txBody>
                    <a:bodyPr/>
                    <a:lstStyle/>
                    <a:p>
                      <a:r>
                        <a:rPr lang="en-US" sz="1400" dirty="0"/>
                        <a:t>$2.00</a:t>
                      </a:r>
                    </a:p>
                  </a:txBody>
                  <a:tcPr/>
                </a:tc>
                <a:tc>
                  <a:txBody>
                    <a:bodyPr/>
                    <a:lstStyle/>
                    <a:p>
                      <a:r>
                        <a:rPr lang="en-US" sz="1400" dirty="0"/>
                        <a:t>$15.00</a:t>
                      </a:r>
                    </a:p>
                  </a:txBody>
                  <a:tcPr/>
                </a:tc>
                <a:tc>
                  <a:txBody>
                    <a:bodyPr/>
                    <a:lstStyle/>
                    <a:p>
                      <a:r>
                        <a:rPr lang="en-US" sz="1400" dirty="0"/>
                        <a:t>$1.50</a:t>
                      </a:r>
                    </a:p>
                  </a:txBody>
                  <a:tcPr/>
                </a:tc>
                <a:extLst>
                  <a:ext uri="{0D108BD9-81ED-4DB2-BD59-A6C34878D82A}">
                    <a16:rowId xmlns:a16="http://schemas.microsoft.com/office/drawing/2014/main" val="10008"/>
                  </a:ext>
                </a:extLst>
              </a:tr>
            </a:tbl>
          </a:graphicData>
        </a:graphic>
      </p:graphicFrame>
      <p:pic>
        <p:nvPicPr>
          <p:cNvPr id="1028" name="Picture 4" descr="A4988 Connections pinout microstepping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28" y="2457584"/>
            <a:ext cx="1713191"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Depth: Control 28BYJ-48 Stepper Motor with ULN2003 Driver &amp;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731" y="2206651"/>
            <a:ext cx="1535271" cy="1435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179293" y="2350467"/>
            <a:ext cx="1909835" cy="1233726"/>
          </a:xfrm>
          <a:prstGeom prst="rect">
            <a:avLst/>
          </a:prstGeom>
        </p:spPr>
      </p:pic>
      <p:pic>
        <p:nvPicPr>
          <p:cNvPr id="10" name="Picture 9"/>
          <p:cNvPicPr>
            <a:picLocks noChangeAspect="1"/>
          </p:cNvPicPr>
          <p:nvPr/>
        </p:nvPicPr>
        <p:blipFill>
          <a:blip r:embed="rId5"/>
          <a:stretch>
            <a:fillRect/>
          </a:stretch>
        </p:blipFill>
        <p:spPr>
          <a:xfrm>
            <a:off x="6920537" y="2281371"/>
            <a:ext cx="1737327" cy="1360906"/>
          </a:xfrm>
          <a:prstGeom prst="rect">
            <a:avLst/>
          </a:prstGeom>
        </p:spPr>
      </p:pic>
    </p:spTree>
    <p:extLst>
      <p:ext uri="{BB962C8B-B14F-4D97-AF65-F5344CB8AC3E}">
        <p14:creationId xmlns:p14="http://schemas.microsoft.com/office/powerpoint/2010/main" val="4201578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4" y="2603499"/>
            <a:ext cx="4727956" cy="3416300"/>
          </a:xfrm>
        </p:spPr>
        <p:txBody>
          <a:bodyPr/>
          <a:lstStyle/>
          <a:p>
            <a:r>
              <a:rPr lang="en-US" dirty="0" err="1"/>
              <a:t>gShield</a:t>
            </a:r>
            <a:r>
              <a:rPr lang="en-US" dirty="0"/>
              <a:t> v5</a:t>
            </a:r>
          </a:p>
          <a:p>
            <a:pPr lvl="1"/>
            <a:r>
              <a:rPr lang="en-US" dirty="0"/>
              <a:t>~ $50</a:t>
            </a:r>
          </a:p>
          <a:p>
            <a:pPr lvl="1"/>
            <a:r>
              <a:rPr lang="en-US" dirty="0"/>
              <a:t>Arduino Uno Shield</a:t>
            </a:r>
          </a:p>
          <a:p>
            <a:pPr lvl="1"/>
            <a:r>
              <a:rPr lang="en-US" dirty="0"/>
              <a:t>3x TI DRV8818 Stepper Drivers</a:t>
            </a:r>
          </a:p>
          <a:p>
            <a:pPr lvl="1"/>
            <a:r>
              <a:rPr lang="en-US" dirty="0"/>
              <a:t>Runs </a:t>
            </a:r>
            <a:r>
              <a:rPr lang="en-US" dirty="0" err="1"/>
              <a:t>grbl</a:t>
            </a:r>
            <a:r>
              <a:rPr lang="en-US" dirty="0"/>
              <a:t> firmware</a:t>
            </a:r>
          </a:p>
          <a:p>
            <a:pPr lvl="1"/>
            <a:r>
              <a:rPr lang="en-US" dirty="0">
                <a:hlinkClick r:id="rId2"/>
              </a:rPr>
              <a:t>https://github.com/gnea/grbl</a:t>
            </a:r>
            <a:endParaRPr lang="en-US" dirty="0"/>
          </a:p>
          <a:p>
            <a:pPr lvl="1"/>
            <a:r>
              <a:rPr lang="en-US" dirty="0"/>
              <a:t>Application: CNC Router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026" name="Picture 2" descr="gShield 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75" y="2500730"/>
            <a:ext cx="4829119" cy="3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0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5" y="2603500"/>
            <a:ext cx="4784600" cy="3416300"/>
          </a:xfrm>
        </p:spPr>
        <p:txBody>
          <a:bodyPr/>
          <a:lstStyle/>
          <a:p>
            <a:r>
              <a:rPr lang="en-US" dirty="0"/>
              <a:t>RAMPS 1.4</a:t>
            </a:r>
          </a:p>
          <a:p>
            <a:pPr lvl="1"/>
            <a:r>
              <a:rPr lang="en-US" dirty="0"/>
              <a:t>~ $20 including DRV8825 Motor Drivers</a:t>
            </a:r>
          </a:p>
          <a:p>
            <a:pPr lvl="1"/>
            <a:r>
              <a:rPr lang="en-US" dirty="0"/>
              <a:t>Arduino Mega Shield</a:t>
            </a:r>
          </a:p>
          <a:p>
            <a:pPr lvl="1"/>
            <a:r>
              <a:rPr lang="en-US" dirty="0"/>
              <a:t>Different drivers may be used</a:t>
            </a:r>
          </a:p>
          <a:p>
            <a:pPr lvl="1"/>
            <a:r>
              <a:rPr lang="en-US" dirty="0"/>
              <a:t>Runs Marlin firmware</a:t>
            </a:r>
          </a:p>
          <a:p>
            <a:pPr lvl="1"/>
            <a:r>
              <a:rPr lang="en-US" dirty="0">
                <a:hlinkClick r:id="rId2"/>
              </a:rPr>
              <a:t>https://marlinfw.org/</a:t>
            </a:r>
            <a:endParaRPr lang="en-US" dirty="0"/>
          </a:p>
          <a:p>
            <a:pPr lvl="1"/>
            <a:r>
              <a:rPr lang="en-US" dirty="0"/>
              <a:t>Application: 3D printer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2050" name="Picture 2" descr="https://images-na.ssl-images-amazon.com/images/I/71AknjCWGQL._AC_SL101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227" y="2603500"/>
            <a:ext cx="3837515" cy="327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48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Controller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1028" name="Picture 4" descr="TRINAMIC Motion Control - Breakout Board TMC5130-BOB">
            <a:extLst>
              <a:ext uri="{FF2B5EF4-FFF2-40B4-BE49-F238E27FC236}">
                <a16:creationId xmlns:a16="http://schemas.microsoft.com/office/drawing/2014/main" id="{E7DE0B34-9596-4F3B-AE30-E5D26E32B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25" y="2886285"/>
            <a:ext cx="5286375" cy="2971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C6EB4DF7-EAFF-4C67-8A61-BE8161A8A2B1}"/>
              </a:ext>
            </a:extLst>
          </p:cNvPr>
          <p:cNvGraphicFramePr>
            <a:graphicFrameLocks noGrp="1"/>
          </p:cNvGraphicFramePr>
          <p:nvPr>
            <p:extLst>
              <p:ext uri="{D42A27DB-BD31-4B8C-83A1-F6EECF244321}">
                <p14:modId xmlns:p14="http://schemas.microsoft.com/office/powerpoint/2010/main" val="3452846522"/>
              </p:ext>
            </p:extLst>
          </p:nvPr>
        </p:nvGraphicFramePr>
        <p:xfrm>
          <a:off x="458787" y="2520525"/>
          <a:ext cx="7855480" cy="3337560"/>
        </p:xfrm>
        <a:graphic>
          <a:graphicData uri="http://schemas.openxmlformats.org/drawingml/2006/table">
            <a:tbl>
              <a:tblPr firstRow="1" bandRow="1">
                <a:tableStyleId>{5C22544A-7EE6-4342-B048-85BDC9FD1C3A}</a:tableStyleId>
              </a:tblPr>
              <a:tblGrid>
                <a:gridCol w="3927740">
                  <a:extLst>
                    <a:ext uri="{9D8B030D-6E8A-4147-A177-3AD203B41FA5}">
                      <a16:colId xmlns:a16="http://schemas.microsoft.com/office/drawing/2014/main" val="2588788368"/>
                    </a:ext>
                  </a:extLst>
                </a:gridCol>
                <a:gridCol w="3927740">
                  <a:extLst>
                    <a:ext uri="{9D8B030D-6E8A-4147-A177-3AD203B41FA5}">
                      <a16:colId xmlns:a16="http://schemas.microsoft.com/office/drawing/2014/main" val="1660751491"/>
                    </a:ext>
                  </a:extLst>
                </a:gridCol>
              </a:tblGrid>
              <a:tr h="370840">
                <a:tc>
                  <a:txBody>
                    <a:bodyPr/>
                    <a:lstStyle/>
                    <a:p>
                      <a:r>
                        <a:rPr lang="en-US" dirty="0"/>
                        <a:t>Model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TMC5130A-TA</a:t>
                      </a:r>
                    </a:p>
                  </a:txBody>
                  <a:tcPr/>
                </a:tc>
                <a:extLst>
                  <a:ext uri="{0D108BD9-81ED-4DB2-BD59-A6C34878D82A}">
                    <a16:rowId xmlns:a16="http://schemas.microsoft.com/office/drawing/2014/main" val="105187705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Type</a:t>
                      </a:r>
                    </a:p>
                  </a:txBody>
                  <a:tcPr/>
                </a:tc>
                <a:tc>
                  <a:txBody>
                    <a:bodyPr/>
                    <a:lstStyle/>
                    <a:p>
                      <a:r>
                        <a:rPr lang="en-US" dirty="0"/>
                        <a:t>MOSFET</a:t>
                      </a:r>
                    </a:p>
                  </a:txBody>
                  <a:tcPr/>
                </a:tc>
                <a:extLst>
                  <a:ext uri="{0D108BD9-81ED-4DB2-BD59-A6C34878D82A}">
                    <a16:rowId xmlns:a16="http://schemas.microsoft.com/office/drawing/2014/main" val="16290246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Max Current per coil</a:t>
                      </a:r>
                    </a:p>
                  </a:txBody>
                  <a:tcPr/>
                </a:tc>
                <a:tc>
                  <a:txBody>
                    <a:bodyPr/>
                    <a:lstStyle/>
                    <a:p>
                      <a:r>
                        <a:rPr lang="en-US" dirty="0"/>
                        <a:t>2.5A</a:t>
                      </a:r>
                    </a:p>
                  </a:txBody>
                  <a:tcPr/>
                </a:tc>
                <a:extLst>
                  <a:ext uri="{0D108BD9-81ED-4DB2-BD59-A6C34878D82A}">
                    <a16:rowId xmlns:a16="http://schemas.microsoft.com/office/drawing/2014/main" val="366582630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Continuous current</a:t>
                      </a:r>
                      <a:r>
                        <a:rPr lang="en-US" sz="1800" baseline="0" dirty="0"/>
                        <a:t> per coil</a:t>
                      </a:r>
                      <a:endParaRPr lang="en-US" sz="1800" dirty="0"/>
                    </a:p>
                  </a:txBody>
                  <a:tcPr/>
                </a:tc>
                <a:tc>
                  <a:txBody>
                    <a:bodyPr/>
                    <a:lstStyle/>
                    <a:p>
                      <a:r>
                        <a:rPr lang="en-US" dirty="0"/>
                        <a:t>2A</a:t>
                      </a:r>
                    </a:p>
                  </a:txBody>
                  <a:tcPr/>
                </a:tc>
                <a:extLst>
                  <a:ext uri="{0D108BD9-81ED-4DB2-BD59-A6C34878D82A}">
                    <a16:rowId xmlns:a16="http://schemas.microsoft.com/office/drawing/2014/main" val="716513107"/>
                  </a:ext>
                </a:extLst>
              </a:tr>
              <a:tr h="370840">
                <a:tc>
                  <a:txBody>
                    <a:bodyPr/>
                    <a:lstStyle/>
                    <a:p>
                      <a:r>
                        <a:rPr lang="en-US" sz="1800" dirty="0"/>
                        <a:t>Max step resolution</a:t>
                      </a:r>
                    </a:p>
                  </a:txBody>
                  <a:tcPr/>
                </a:tc>
                <a:tc>
                  <a:txBody>
                    <a:bodyPr/>
                    <a:lstStyle/>
                    <a:p>
                      <a:r>
                        <a:rPr lang="en-US" dirty="0"/>
                        <a:t>1/256</a:t>
                      </a:r>
                    </a:p>
                  </a:txBody>
                  <a:tcPr/>
                </a:tc>
                <a:extLst>
                  <a:ext uri="{0D108BD9-81ED-4DB2-BD59-A6C34878D82A}">
                    <a16:rowId xmlns:a16="http://schemas.microsoft.com/office/drawing/2014/main" val="1644328007"/>
                  </a:ext>
                </a:extLst>
              </a:tr>
              <a:tr h="370840">
                <a:tc>
                  <a:txBody>
                    <a:bodyPr/>
                    <a:lstStyle/>
                    <a:p>
                      <a:r>
                        <a:rPr lang="en-US" sz="1800" dirty="0"/>
                        <a:t>Logic range</a:t>
                      </a:r>
                    </a:p>
                  </a:txBody>
                  <a:tcPr/>
                </a:tc>
                <a:tc>
                  <a:txBody>
                    <a:bodyPr/>
                    <a:lstStyle/>
                    <a:p>
                      <a:r>
                        <a:rPr lang="en-US" dirty="0"/>
                        <a:t>Internal or 4.6 – 5.25 V external</a:t>
                      </a:r>
                    </a:p>
                  </a:txBody>
                  <a:tcPr/>
                </a:tc>
                <a:extLst>
                  <a:ext uri="{0D108BD9-81ED-4DB2-BD59-A6C34878D82A}">
                    <a16:rowId xmlns:a16="http://schemas.microsoft.com/office/drawing/2014/main" val="116796571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Supply Voltage Range</a:t>
                      </a:r>
                    </a:p>
                  </a:txBody>
                  <a:tcPr/>
                </a:tc>
                <a:tc>
                  <a:txBody>
                    <a:bodyPr/>
                    <a:lstStyle/>
                    <a:p>
                      <a:r>
                        <a:rPr lang="en-US" dirty="0"/>
                        <a:t>4.75 – 46V</a:t>
                      </a:r>
                    </a:p>
                  </a:txBody>
                  <a:tcPr/>
                </a:tc>
                <a:extLst>
                  <a:ext uri="{0D108BD9-81ED-4DB2-BD59-A6C34878D82A}">
                    <a16:rowId xmlns:a16="http://schemas.microsoft.com/office/drawing/2014/main" val="5796049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Interface</a:t>
                      </a:r>
                    </a:p>
                  </a:txBody>
                  <a:tcPr/>
                </a:tc>
                <a:tc>
                  <a:txBody>
                    <a:bodyPr/>
                    <a:lstStyle/>
                    <a:p>
                      <a:r>
                        <a:rPr lang="en-US" dirty="0"/>
                        <a:t>SPI &amp; Single Wire UART</a:t>
                      </a:r>
                    </a:p>
                  </a:txBody>
                  <a:tcPr/>
                </a:tc>
                <a:extLst>
                  <a:ext uri="{0D108BD9-81ED-4DB2-BD59-A6C34878D82A}">
                    <a16:rowId xmlns:a16="http://schemas.microsoft.com/office/drawing/2014/main" val="284367535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Approximate</a:t>
                      </a:r>
                      <a:r>
                        <a:rPr lang="en-US" sz="1800" baseline="0" dirty="0"/>
                        <a:t> cost</a:t>
                      </a:r>
                      <a:endParaRPr lang="en-US" sz="1800" dirty="0"/>
                    </a:p>
                  </a:txBody>
                  <a:tcPr/>
                </a:tc>
                <a:tc>
                  <a:txBody>
                    <a:bodyPr/>
                    <a:lstStyle/>
                    <a:p>
                      <a:r>
                        <a:rPr lang="en-US" dirty="0"/>
                        <a:t>$20.00</a:t>
                      </a:r>
                    </a:p>
                  </a:txBody>
                  <a:tcPr/>
                </a:tc>
                <a:extLst>
                  <a:ext uri="{0D108BD9-81ED-4DB2-BD59-A6C34878D82A}">
                    <a16:rowId xmlns:a16="http://schemas.microsoft.com/office/drawing/2014/main" val="750783571"/>
                  </a:ext>
                </a:extLst>
              </a:tr>
            </a:tbl>
          </a:graphicData>
        </a:graphic>
      </p:graphicFrame>
    </p:spTree>
    <p:extLst>
      <p:ext uri="{BB962C8B-B14F-4D97-AF65-F5344CB8AC3E}">
        <p14:creationId xmlns:p14="http://schemas.microsoft.com/office/powerpoint/2010/main" val="4750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notes and code</a:t>
            </a:r>
          </a:p>
        </p:txBody>
      </p:sp>
      <p:sp>
        <p:nvSpPr>
          <p:cNvPr id="3" name="Content Placeholder 2"/>
          <p:cNvSpPr>
            <a:spLocks noGrp="1"/>
          </p:cNvSpPr>
          <p:nvPr>
            <p:ph idx="1"/>
          </p:nvPr>
        </p:nvSpPr>
        <p:spPr/>
        <p:txBody>
          <a:bodyPr/>
          <a:lstStyle/>
          <a:p>
            <a:r>
              <a:rPr lang="en-US" dirty="0"/>
              <a:t>All the class notes and code can be downloaded from GitHub:</a:t>
            </a:r>
          </a:p>
          <a:p>
            <a:pPr lvl="1"/>
            <a:r>
              <a:rPr lang="en-US" dirty="0">
                <a:hlinkClick r:id="rId2"/>
              </a:rPr>
              <a:t>https://github.com/RochesterMakerSpace/MotionControlClass</a:t>
            </a:r>
            <a:endParaRPr lang="en-US" dirty="0"/>
          </a:p>
          <a:p>
            <a:r>
              <a:rPr lang="en-US"/>
              <a:t>Pull </a:t>
            </a:r>
            <a:r>
              <a:rPr lang="en-US" dirty="0"/>
              <a:t>down the green “Code” button and select “Download ZIP”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8242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5AE6-574C-4A13-8EFD-63520C90C5E7}"/>
              </a:ext>
            </a:extLst>
          </p:cNvPr>
          <p:cNvSpPr>
            <a:spLocks noGrp="1"/>
          </p:cNvSpPr>
          <p:nvPr>
            <p:ph type="title"/>
          </p:nvPr>
        </p:nvSpPr>
        <p:spPr/>
        <p:txBody>
          <a:bodyPr/>
          <a:lstStyle/>
          <a:p>
            <a:r>
              <a:rPr lang="en-US" dirty="0"/>
              <a:t>Project IDE</a:t>
            </a:r>
          </a:p>
        </p:txBody>
      </p:sp>
      <p:sp>
        <p:nvSpPr>
          <p:cNvPr id="3" name="Content Placeholder 2">
            <a:extLst>
              <a:ext uri="{FF2B5EF4-FFF2-40B4-BE49-F238E27FC236}">
                <a16:creationId xmlns:a16="http://schemas.microsoft.com/office/drawing/2014/main" id="{3CD2CF24-05B2-4461-9DA8-E5458FFAFFF4}"/>
              </a:ext>
            </a:extLst>
          </p:cNvPr>
          <p:cNvSpPr>
            <a:spLocks noGrp="1"/>
          </p:cNvSpPr>
          <p:nvPr>
            <p:ph idx="1"/>
          </p:nvPr>
        </p:nvSpPr>
        <p:spPr/>
        <p:txBody>
          <a:bodyPr/>
          <a:lstStyle/>
          <a:p>
            <a:r>
              <a:rPr lang="en-US" dirty="0"/>
              <a:t>Arduino IDE</a:t>
            </a:r>
          </a:p>
          <a:p>
            <a:pPr lvl="1"/>
            <a:r>
              <a:rPr lang="en-US" dirty="0"/>
              <a:t>Programming -&gt; Arduino IDE</a:t>
            </a:r>
          </a:p>
          <a:p>
            <a:pPr lvl="1"/>
            <a:r>
              <a:rPr lang="en-US" dirty="0"/>
              <a:t>Arduino UNO or Arduino UNO clone</a:t>
            </a:r>
          </a:p>
          <a:p>
            <a:pPr lvl="2"/>
            <a:r>
              <a:rPr lang="en-US" dirty="0"/>
              <a:t>Tools -&gt; Board -&gt; Arduino UNO</a:t>
            </a:r>
          </a:p>
          <a:p>
            <a:pPr lvl="1"/>
            <a:r>
              <a:rPr lang="en-US" dirty="0"/>
              <a:t>Arduino Leonardo or Arduino Leonardo clone (</a:t>
            </a:r>
            <a:r>
              <a:rPr lang="en-US" dirty="0" err="1"/>
              <a:t>Velleman</a:t>
            </a:r>
            <a:r>
              <a:rPr lang="en-US" dirty="0"/>
              <a:t> - white board)</a:t>
            </a:r>
          </a:p>
          <a:p>
            <a:pPr lvl="2"/>
            <a:r>
              <a:rPr lang="en-US" dirty="0"/>
              <a:t>Tools -&gt; Board -&gt; Arduino Leonardo</a:t>
            </a:r>
          </a:p>
          <a:p>
            <a:r>
              <a:rPr lang="en-US" dirty="0"/>
              <a:t>Raspberry Pi IDE</a:t>
            </a:r>
          </a:p>
          <a:p>
            <a:pPr lvl="1"/>
            <a:r>
              <a:rPr lang="en-US" dirty="0"/>
              <a:t>Programming -&gt; </a:t>
            </a:r>
            <a:r>
              <a:rPr lang="en-US" dirty="0" err="1"/>
              <a:t>Geany</a:t>
            </a:r>
            <a:r>
              <a:rPr lang="en-US" dirty="0"/>
              <a:t> (for Brushed DC and Servo Projects)</a:t>
            </a:r>
          </a:p>
          <a:p>
            <a:pPr lvl="1"/>
            <a:r>
              <a:rPr lang="en-US" dirty="0"/>
              <a:t>Programming -&gt; </a:t>
            </a:r>
            <a:r>
              <a:rPr lang="en-US" dirty="0" err="1"/>
              <a:t>Thonny</a:t>
            </a:r>
            <a:r>
              <a:rPr lang="en-US" dirty="0"/>
              <a:t> (for Raspberry Pi Pico project)</a:t>
            </a:r>
          </a:p>
          <a:p>
            <a:endParaRPr lang="en-US" dirty="0"/>
          </a:p>
        </p:txBody>
      </p:sp>
      <p:sp>
        <p:nvSpPr>
          <p:cNvPr id="4" name="Footer Placeholder 3">
            <a:extLst>
              <a:ext uri="{FF2B5EF4-FFF2-40B4-BE49-F238E27FC236}">
                <a16:creationId xmlns:a16="http://schemas.microsoft.com/office/drawing/2014/main" id="{F590D169-A1A3-4C05-8BCD-784F846ECB56}"/>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C52A9DF8-2AA8-4BB0-9BCF-7918237A3AD5}"/>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51509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Brushed DC Motor</a:t>
            </a:r>
          </a:p>
        </p:txBody>
      </p:sp>
      <p:sp>
        <p:nvSpPr>
          <p:cNvPr id="3" name="Content Placeholder 2"/>
          <p:cNvSpPr>
            <a:spLocks noGrp="1"/>
          </p:cNvSpPr>
          <p:nvPr>
            <p:ph idx="1"/>
          </p:nvPr>
        </p:nvSpPr>
        <p:spPr>
          <a:xfrm>
            <a:off x="561110" y="2269067"/>
            <a:ext cx="4036290" cy="4122771"/>
          </a:xfrm>
        </p:spPr>
        <p:txBody>
          <a:bodyPr>
            <a:normAutofit fontScale="47500" lnSpcReduction="20000"/>
          </a:bodyPr>
          <a:lstStyle/>
          <a:p>
            <a:r>
              <a:rPr lang="en-US" dirty="0"/>
              <a:t>Driver: L298N</a:t>
            </a:r>
          </a:p>
          <a:p>
            <a:r>
              <a:rPr lang="en-US" dirty="0"/>
              <a:t>Raspberry Pi Wiring</a:t>
            </a:r>
          </a:p>
          <a:p>
            <a:pPr lvl="1"/>
            <a:r>
              <a:rPr lang="en-US" dirty="0"/>
              <a:t>IN1 to GPIO26</a:t>
            </a:r>
          </a:p>
          <a:p>
            <a:pPr lvl="1"/>
            <a:r>
              <a:rPr lang="en-US" dirty="0"/>
              <a:t>IN2 to GPIO19</a:t>
            </a:r>
          </a:p>
          <a:p>
            <a:pPr lvl="1"/>
            <a:r>
              <a:rPr lang="en-US" dirty="0"/>
              <a:t>IN3 to GPIO20</a:t>
            </a:r>
          </a:p>
          <a:p>
            <a:pPr lvl="1"/>
            <a:r>
              <a:rPr lang="en-US" dirty="0"/>
              <a:t>IN4 to GPIO16</a:t>
            </a:r>
          </a:p>
          <a:p>
            <a:pPr lvl="1"/>
            <a:r>
              <a:rPr lang="en-US" dirty="0"/>
              <a:t>ENA to GPIO6</a:t>
            </a:r>
          </a:p>
          <a:p>
            <a:pPr lvl="1"/>
            <a:r>
              <a:rPr lang="en-US" dirty="0"/>
              <a:t>ENB to GPIO12</a:t>
            </a:r>
          </a:p>
          <a:p>
            <a:r>
              <a:rPr lang="en-US" dirty="0"/>
              <a:t>Set power supply output to 7.4 V.</a:t>
            </a:r>
          </a:p>
          <a:p>
            <a:r>
              <a:rPr lang="en-US" dirty="0"/>
              <a:t>Open MotionControlClass/BrushedDC/key_brushedDc.py using the </a:t>
            </a:r>
            <a:r>
              <a:rPr lang="en-US" dirty="0" err="1"/>
              <a:t>Geany</a:t>
            </a:r>
            <a:r>
              <a:rPr lang="en-US" dirty="0"/>
              <a:t> IDE.</a:t>
            </a:r>
          </a:p>
          <a:p>
            <a:r>
              <a:rPr lang="en-US" dirty="0"/>
              <a:t>Run key_brushedDc.py.</a:t>
            </a:r>
          </a:p>
          <a:p>
            <a:r>
              <a:rPr lang="en-US" dirty="0"/>
              <a:t>Put cursor focus in terminal window that pops up.</a:t>
            </a:r>
          </a:p>
          <a:p>
            <a:r>
              <a:rPr lang="en-US" dirty="0"/>
              <a:t>Arrow keys to move motors.</a:t>
            </a:r>
          </a:p>
          <a:p>
            <a:r>
              <a:rPr lang="en-US" dirty="0"/>
              <a:t>‘s’ key to slow the motor, ‘f’ key to speed up the motor.</a:t>
            </a:r>
          </a:p>
          <a:p>
            <a:r>
              <a:rPr lang="en-US" dirty="0"/>
              <a:t>Enter key to stop.</a:t>
            </a:r>
          </a:p>
          <a:p>
            <a:r>
              <a:rPr lang="en-US" dirty="0"/>
              <a:t>‘q’ or ctrl-c to terminate program.</a:t>
            </a:r>
          </a:p>
          <a:p>
            <a:r>
              <a:rPr lang="en-US" dirty="0"/>
              <a:t>Consider how to control the speed of the motors.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8" name="Picture 7">
            <a:extLst>
              <a:ext uri="{FF2B5EF4-FFF2-40B4-BE49-F238E27FC236}">
                <a16:creationId xmlns:a16="http://schemas.microsoft.com/office/drawing/2014/main" id="{3E696A12-56D0-4BEC-B8C8-C60815885CE7}"/>
              </a:ext>
            </a:extLst>
          </p:cNvPr>
          <p:cNvPicPr>
            <a:picLocks noChangeAspect="1"/>
          </p:cNvPicPr>
          <p:nvPr/>
        </p:nvPicPr>
        <p:blipFill>
          <a:blip r:embed="rId2"/>
          <a:stretch>
            <a:fillRect/>
          </a:stretch>
        </p:blipFill>
        <p:spPr>
          <a:xfrm>
            <a:off x="4678285" y="2413000"/>
            <a:ext cx="7175461" cy="4038105"/>
          </a:xfrm>
          <a:prstGeom prst="rect">
            <a:avLst/>
          </a:prstGeom>
        </p:spPr>
      </p:pic>
    </p:spTree>
    <p:extLst>
      <p:ext uri="{BB962C8B-B14F-4D97-AF65-F5344CB8AC3E}">
        <p14:creationId xmlns:p14="http://schemas.microsoft.com/office/powerpoint/2010/main" val="2562453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Servo Motor</a:t>
            </a:r>
          </a:p>
        </p:txBody>
      </p:sp>
      <p:sp>
        <p:nvSpPr>
          <p:cNvPr id="3" name="Content Placeholder 2"/>
          <p:cNvSpPr>
            <a:spLocks noGrp="1"/>
          </p:cNvSpPr>
          <p:nvPr>
            <p:ph idx="1"/>
          </p:nvPr>
        </p:nvSpPr>
        <p:spPr>
          <a:xfrm>
            <a:off x="694537" y="2571131"/>
            <a:ext cx="4132271" cy="3708288"/>
          </a:xfrm>
        </p:spPr>
        <p:txBody>
          <a:bodyPr>
            <a:normAutofit fontScale="77500" lnSpcReduction="20000"/>
          </a:bodyPr>
          <a:lstStyle/>
          <a:p>
            <a:r>
              <a:rPr lang="en-US" dirty="0"/>
              <a:t>Use mechanical crane</a:t>
            </a:r>
          </a:p>
          <a:p>
            <a:r>
              <a:rPr lang="en-US" dirty="0"/>
              <a:t>Raspberry Pi Wiring:</a:t>
            </a:r>
          </a:p>
          <a:p>
            <a:pPr lvl="1"/>
            <a:r>
              <a:rPr lang="en-US" dirty="0"/>
              <a:t>Servo Pan: GPIO18</a:t>
            </a:r>
          </a:p>
          <a:p>
            <a:pPr lvl="1"/>
            <a:r>
              <a:rPr lang="en-US" dirty="0"/>
              <a:t>Servo Tilt: GPIO17</a:t>
            </a:r>
          </a:p>
          <a:p>
            <a:r>
              <a:rPr lang="en-US" dirty="0"/>
              <a:t>Set power supply output to 5V</a:t>
            </a:r>
          </a:p>
          <a:p>
            <a:r>
              <a:rPr lang="en-US" dirty="0"/>
              <a:t>Open MotionControlClass/ServoMotor/key_ServoMotor.py using the </a:t>
            </a:r>
            <a:r>
              <a:rPr lang="en-US" dirty="0" err="1"/>
              <a:t>Geany</a:t>
            </a:r>
            <a:r>
              <a:rPr lang="en-US" dirty="0"/>
              <a:t> IDE</a:t>
            </a:r>
          </a:p>
          <a:p>
            <a:r>
              <a:rPr lang="en-US" dirty="0"/>
              <a:t>Run key_ServoMotor.py</a:t>
            </a:r>
          </a:p>
          <a:p>
            <a:r>
              <a:rPr lang="en-US" dirty="0"/>
              <a:t>Put cursor focus in terminal window that pops up.</a:t>
            </a:r>
          </a:p>
          <a:p>
            <a:r>
              <a:rPr lang="en-US" dirty="0"/>
              <a:t>Arrow keys to move motors.</a:t>
            </a:r>
          </a:p>
          <a:p>
            <a:r>
              <a:rPr lang="en-US" dirty="0"/>
              <a:t>Enter key to stop</a:t>
            </a:r>
          </a:p>
          <a:p>
            <a:r>
              <a:rPr lang="en-US" dirty="0"/>
              <a:t>‘q’ to terminate program</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311" y="2571131"/>
            <a:ext cx="5739909" cy="3602453"/>
          </a:xfrm>
          <a:prstGeom prst="rect">
            <a:avLst/>
          </a:prstGeom>
        </p:spPr>
      </p:pic>
    </p:spTree>
    <p:extLst>
      <p:ext uri="{BB962C8B-B14F-4D97-AF65-F5344CB8AC3E}">
        <p14:creationId xmlns:p14="http://schemas.microsoft.com/office/powerpoint/2010/main" val="1990205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Brushless DC Motor</a:t>
            </a:r>
          </a:p>
        </p:txBody>
      </p:sp>
      <p:sp>
        <p:nvSpPr>
          <p:cNvPr id="3" name="Content Placeholder 2"/>
          <p:cNvSpPr>
            <a:spLocks noGrp="1"/>
          </p:cNvSpPr>
          <p:nvPr>
            <p:ph idx="1"/>
          </p:nvPr>
        </p:nvSpPr>
        <p:spPr>
          <a:xfrm>
            <a:off x="515073" y="2603500"/>
            <a:ext cx="4265272" cy="3416300"/>
          </a:xfrm>
        </p:spPr>
        <p:txBody>
          <a:bodyPr>
            <a:normAutofit fontScale="55000" lnSpcReduction="20000"/>
          </a:bodyPr>
          <a:lstStyle/>
          <a:p>
            <a:r>
              <a:rPr lang="en-US" dirty="0"/>
              <a:t>Driver: ESC</a:t>
            </a:r>
          </a:p>
          <a:p>
            <a:r>
              <a:rPr lang="en-US" dirty="0"/>
              <a:t>Guide: </a:t>
            </a:r>
            <a:r>
              <a:rPr lang="en-US" dirty="0">
                <a:hlinkClick r:id="rId2"/>
              </a:rPr>
              <a:t>https://howtomechatronics.com/tutorials/arduino/arduino-brushless-motor-control-tutorial-esc-bldc/</a:t>
            </a:r>
            <a:endParaRPr lang="en-US" dirty="0"/>
          </a:p>
          <a:p>
            <a:r>
              <a:rPr lang="en-US" dirty="0"/>
              <a:t>Arduino Wiring:</a:t>
            </a:r>
          </a:p>
          <a:p>
            <a:pPr lvl="1"/>
            <a:r>
              <a:rPr lang="en-US" dirty="0"/>
              <a:t>Speed control: Pin 9 (White)</a:t>
            </a:r>
          </a:p>
          <a:p>
            <a:pPr lvl="1"/>
            <a:r>
              <a:rPr lang="en-US" dirty="0"/>
              <a:t>Pot Wiper: A0 (Green)</a:t>
            </a:r>
          </a:p>
          <a:p>
            <a:r>
              <a:rPr lang="en-US" dirty="0"/>
              <a:t>Set power supply output to 12V but do not enable the power supply</a:t>
            </a:r>
          </a:p>
          <a:p>
            <a:r>
              <a:rPr lang="en-US" dirty="0"/>
              <a:t>Open </a:t>
            </a:r>
            <a:r>
              <a:rPr lang="en-US" dirty="0" err="1"/>
              <a:t>MotionControlClass</a:t>
            </a:r>
            <a:r>
              <a:rPr lang="en-US" dirty="0"/>
              <a:t>/</a:t>
            </a:r>
            <a:r>
              <a:rPr lang="en-US" dirty="0" err="1"/>
              <a:t>BldcMotor</a:t>
            </a:r>
            <a:r>
              <a:rPr lang="en-US" dirty="0"/>
              <a:t>/</a:t>
            </a:r>
            <a:r>
              <a:rPr lang="en-US" dirty="0" err="1"/>
              <a:t>BldcMotor.ino</a:t>
            </a:r>
            <a:r>
              <a:rPr lang="en-US" dirty="0"/>
              <a:t> using the Arduino IDE</a:t>
            </a:r>
          </a:p>
          <a:p>
            <a:r>
              <a:rPr lang="en-US" dirty="0"/>
              <a:t>Upload the sketch</a:t>
            </a:r>
          </a:p>
          <a:p>
            <a:r>
              <a:rPr lang="en-US" dirty="0"/>
              <a:t>Turn pot full clockwise</a:t>
            </a:r>
          </a:p>
          <a:p>
            <a:r>
              <a:rPr lang="en-US" dirty="0"/>
              <a:t>Enable the power supply</a:t>
            </a:r>
          </a:p>
          <a:p>
            <a:r>
              <a:rPr lang="en-US" dirty="0"/>
              <a:t>The motor speed is controlled with the pot. If the pot is full on (counter clockwise) on then the motor will not start and must be calibrated (see Guide).</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345" y="2461723"/>
            <a:ext cx="7108486" cy="3558077"/>
          </a:xfrm>
          <a:prstGeom prst="rect">
            <a:avLst/>
          </a:prstGeom>
        </p:spPr>
      </p:pic>
    </p:spTree>
    <p:extLst>
      <p:ext uri="{BB962C8B-B14F-4D97-AF65-F5344CB8AC3E}">
        <p14:creationId xmlns:p14="http://schemas.microsoft.com/office/powerpoint/2010/main" val="3518108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Unipolar Stepper Motor</a:t>
            </a:r>
          </a:p>
        </p:txBody>
      </p:sp>
      <p:sp>
        <p:nvSpPr>
          <p:cNvPr id="3" name="Content Placeholder 2"/>
          <p:cNvSpPr>
            <a:spLocks noGrp="1"/>
          </p:cNvSpPr>
          <p:nvPr>
            <p:ph idx="1"/>
          </p:nvPr>
        </p:nvSpPr>
        <p:spPr>
          <a:xfrm>
            <a:off x="1154954" y="2603500"/>
            <a:ext cx="3671046" cy="3416300"/>
          </a:xfrm>
        </p:spPr>
        <p:txBody>
          <a:bodyPr>
            <a:noAutofit/>
          </a:bodyPr>
          <a:lstStyle/>
          <a:p>
            <a:r>
              <a:rPr lang="en-US" sz="700" dirty="0"/>
              <a:t>Driver: ULN2003</a:t>
            </a:r>
          </a:p>
          <a:p>
            <a:r>
              <a:rPr lang="en-US" sz="700" dirty="0"/>
              <a:t>Guide: </a:t>
            </a:r>
            <a:r>
              <a:rPr lang="en-US" sz="700" dirty="0">
                <a:hlinkClick r:id="rId2"/>
              </a:rPr>
              <a:t>https://www.makerguides.com/28byj-48-stepper-motor-arduino-tutorial/</a:t>
            </a:r>
            <a:endParaRPr lang="en-US" sz="700" dirty="0"/>
          </a:p>
          <a:p>
            <a:r>
              <a:rPr lang="en-US" sz="700" dirty="0"/>
              <a:t>Arduino Wiring</a:t>
            </a:r>
          </a:p>
          <a:p>
            <a:pPr lvl="1"/>
            <a:r>
              <a:rPr lang="en-US" sz="700" dirty="0"/>
              <a:t>IN1 to Pin 11</a:t>
            </a:r>
          </a:p>
          <a:p>
            <a:pPr lvl="1"/>
            <a:r>
              <a:rPr lang="en-US" sz="700" dirty="0"/>
              <a:t>IN2 to Pin 10</a:t>
            </a:r>
          </a:p>
          <a:p>
            <a:pPr lvl="1"/>
            <a:r>
              <a:rPr lang="en-US" sz="700" dirty="0"/>
              <a:t>IN3 to Pin 9</a:t>
            </a:r>
          </a:p>
          <a:p>
            <a:pPr lvl="1"/>
            <a:r>
              <a:rPr lang="en-US" sz="700" dirty="0"/>
              <a:t>IN4 to Pin 8</a:t>
            </a:r>
          </a:p>
          <a:p>
            <a:r>
              <a:rPr lang="en-US" sz="700" dirty="0"/>
              <a:t>Set power supply output to 5V</a:t>
            </a:r>
          </a:p>
          <a:p>
            <a:r>
              <a:rPr lang="en-US" sz="700" dirty="0"/>
              <a:t>Open </a:t>
            </a:r>
            <a:r>
              <a:rPr lang="en-US" sz="700" dirty="0" err="1"/>
              <a:t>MotionControlClass</a:t>
            </a:r>
            <a:r>
              <a:rPr lang="en-US" sz="700" dirty="0"/>
              <a:t>/</a:t>
            </a:r>
            <a:r>
              <a:rPr lang="en-US" sz="700" dirty="0" err="1"/>
              <a:t>UnipolarStepper</a:t>
            </a:r>
            <a:r>
              <a:rPr lang="en-US" sz="700" dirty="0"/>
              <a:t>/</a:t>
            </a:r>
            <a:r>
              <a:rPr lang="en-US" sz="700" dirty="0" err="1"/>
              <a:t>BasicUnipolarStepper</a:t>
            </a:r>
            <a:r>
              <a:rPr lang="en-US" sz="700" dirty="0"/>
              <a:t>/</a:t>
            </a:r>
            <a:r>
              <a:rPr lang="en-US" sz="700" dirty="0" err="1"/>
              <a:t>BasicUnipolarStepper.ino</a:t>
            </a:r>
            <a:r>
              <a:rPr lang="en-US" sz="700" dirty="0"/>
              <a:t> using the Arduino IDE</a:t>
            </a:r>
          </a:p>
          <a:p>
            <a:r>
              <a:rPr lang="en-US" sz="700" dirty="0"/>
              <a:t>Upload the sketch</a:t>
            </a:r>
          </a:p>
          <a:p>
            <a:r>
              <a:rPr lang="en-US" sz="700" dirty="0"/>
              <a:t>The motor will rotate 1 revolution, reverse and rotate 1 revolution in the opposite direction and repeat forever.</a:t>
            </a:r>
          </a:p>
          <a:p>
            <a:r>
              <a:rPr lang="en-US" sz="700" dirty="0"/>
              <a:t>Try changing the motor speed and/or the number of revolutions</a:t>
            </a:r>
          </a:p>
          <a:p>
            <a:r>
              <a:rPr lang="en-US" sz="700" dirty="0"/>
              <a:t>Observe in the Serial Monitor when the motor changes direction</a:t>
            </a:r>
            <a:endParaRPr lang="en-US" sz="8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77" y="2391356"/>
            <a:ext cx="5994920" cy="4480948"/>
          </a:xfrm>
          <a:prstGeom prst="rect">
            <a:avLst/>
          </a:prstGeom>
        </p:spPr>
      </p:pic>
    </p:spTree>
    <p:extLst>
      <p:ext uri="{BB962C8B-B14F-4D97-AF65-F5344CB8AC3E}">
        <p14:creationId xmlns:p14="http://schemas.microsoft.com/office/powerpoint/2010/main" val="2124006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52057" y="3597563"/>
            <a:ext cx="2396585" cy="1797439"/>
          </a:xfrm>
        </p:spPr>
      </p:pic>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947" y="3129655"/>
            <a:ext cx="5151580" cy="2890145"/>
          </a:xfrm>
          <a:prstGeom prst="rect">
            <a:avLst/>
          </a:prstGeom>
        </p:spPr>
      </p:pic>
      <p:sp>
        <p:nvSpPr>
          <p:cNvPr id="9" name="Content Placeholder 2"/>
          <p:cNvSpPr txBox="1">
            <a:spLocks/>
          </p:cNvSpPr>
          <p:nvPr/>
        </p:nvSpPr>
        <p:spPr>
          <a:xfrm>
            <a:off x="561109" y="2603500"/>
            <a:ext cx="3420171"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Driver: ULN2003</a:t>
            </a:r>
          </a:p>
          <a:p>
            <a:r>
              <a:rPr lang="en-US" dirty="0"/>
              <a:t>Plug in 28BYJ-48 motor with red wire nearest C3/C4</a:t>
            </a:r>
          </a:p>
          <a:p>
            <a:r>
              <a:rPr lang="en-US" dirty="0"/>
              <a:t>Power board with USB-C power block</a:t>
            </a:r>
          </a:p>
          <a:p>
            <a:r>
              <a:rPr lang="en-US" dirty="0"/>
              <a:t>The motor will rotate in the clockwise direction looking at the shaft side of the motor.</a:t>
            </a:r>
          </a:p>
        </p:txBody>
      </p:sp>
    </p:spTree>
    <p:extLst>
      <p:ext uri="{BB962C8B-B14F-4D97-AF65-F5344CB8AC3E}">
        <p14:creationId xmlns:p14="http://schemas.microsoft.com/office/powerpoint/2010/main" val="4203382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TextBox 6"/>
          <p:cNvSpPr txBox="1"/>
          <p:nvPr/>
        </p:nvSpPr>
        <p:spPr>
          <a:xfrm>
            <a:off x="6687736" y="2588598"/>
            <a:ext cx="2864887" cy="3662541"/>
          </a:xfrm>
          <a:prstGeom prst="rect">
            <a:avLst/>
          </a:prstGeom>
          <a:noFill/>
        </p:spPr>
        <p:txBody>
          <a:bodyPr wrap="none" rtlCol="0">
            <a:spAutoFit/>
          </a:bodyPr>
          <a:lstStyle/>
          <a:p>
            <a:r>
              <a:rPr lang="en-US" sz="800" b="1" dirty="0">
                <a:latin typeface="Courier New" panose="02070309020205020404" pitchFamily="49" charset="0"/>
                <a:cs typeface="Courier New" panose="02070309020205020404" pitchFamily="49" charset="0"/>
              </a:rPr>
              <a:t>static inline void </a:t>
            </a:r>
            <a:r>
              <a:rPr lang="en-US" sz="800" b="1" dirty="0" err="1">
                <a:latin typeface="Courier New" panose="02070309020205020404" pitchFamily="49" charset="0"/>
                <a:cs typeface="Courier New" panose="02070309020205020404" pitchFamily="49" charset="0"/>
              </a:rPr>
              <a:t>decrMotor</a:t>
            </a:r>
            <a:r>
              <a:rPr lang="en-US" sz="800" b="1" dirty="0">
                <a:latin typeface="Courier New" panose="02070309020205020404" pitchFamily="49" charset="0"/>
                <a:cs typeface="Courier New" panose="02070309020205020404" pitchFamily="49" charset="0"/>
              </a:rPr>
              <a:t>( void ){</a:t>
            </a:r>
          </a:p>
          <a:p>
            <a:r>
              <a:rPr lang="en-US" sz="800" b="1" dirty="0">
                <a:latin typeface="Courier New" panose="02070309020205020404" pitchFamily="49" charset="0"/>
                <a:cs typeface="Courier New" panose="02070309020205020404" pitchFamily="49" charset="0"/>
              </a:rPr>
              <a:t>  switch(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//prior to decrement</a:t>
            </a:r>
          </a:p>
          <a:p>
            <a:r>
              <a:rPr lang="en-US" sz="800" b="1" dirty="0">
                <a:latin typeface="Courier New" panose="02070309020205020404" pitchFamily="49" charset="0"/>
                <a:cs typeface="Courier New" panose="02070309020205020404" pitchFamily="49" charset="0"/>
              </a:rPr>
              <a:t>  case 7: //1001-&gt;X___-&gt;0001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6: //0001-&gt;__^_-&gt;0011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5: //0011-&gt;___X-&gt;0010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4: //0010-&gt;_^__-&gt;0110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3: //0110-&gt;__X_-&gt;0100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2: //0100-&gt;^___-&gt;1100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1: //1100-&gt;_X__-&gt;1000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0: //1000-&gt;___^-&gt;1001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8;</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a:t>
            </a:r>
          </a:p>
          <a:p>
            <a:r>
              <a:rPr lang="en-US" sz="800" b="1" dirty="0">
                <a:latin typeface="Courier New" panose="02070309020205020404" pitchFamily="49" charset="0"/>
                <a:cs typeface="Courier New" panose="02070309020205020404" pitchFamily="49" charset="0"/>
              </a:rPr>
              <a:t>}</a:t>
            </a:r>
          </a:p>
        </p:txBody>
      </p:sp>
      <p:sp>
        <p:nvSpPr>
          <p:cNvPr id="6" name="TextBox 5"/>
          <p:cNvSpPr txBox="1"/>
          <p:nvPr/>
        </p:nvSpPr>
        <p:spPr>
          <a:xfrm>
            <a:off x="561110" y="2666198"/>
            <a:ext cx="4350619" cy="3139321"/>
          </a:xfrm>
          <a:prstGeom prst="rect">
            <a:avLst/>
          </a:prstGeom>
          <a:noFill/>
        </p:spPr>
        <p:txBody>
          <a:bodyPr wrap="square" rtlCol="0">
            <a:spAutoFit/>
          </a:bodyPr>
          <a:lstStyle/>
          <a:p>
            <a:r>
              <a:rPr lang="en-US" dirty="0"/>
              <a:t>This </a:t>
            </a:r>
            <a:r>
              <a:rPr lang="en-US" dirty="0" err="1"/>
              <a:t>ATTiny</a:t>
            </a:r>
            <a:r>
              <a:rPr lang="en-US" dirty="0"/>
              <a:t> code snippet demonstrates how to half-step sequence the ULN2003 driver. This function is called in a forever loop that includes a delay:</a:t>
            </a:r>
          </a:p>
          <a:p>
            <a:endParaRPr lang="en-US" dirty="0"/>
          </a:p>
          <a:p>
            <a:r>
              <a:rPr lang="en-US" dirty="0"/>
              <a:t> </a:t>
            </a:r>
            <a:r>
              <a:rPr lang="en-US" dirty="0">
                <a:latin typeface="Courier New" panose="02070309020205020404" pitchFamily="49" charset="0"/>
                <a:cs typeface="Courier New" panose="02070309020205020404" pitchFamily="49" charset="0"/>
              </a:rPr>
              <a:t>// ------ Event loop ------ //</a:t>
            </a:r>
          </a:p>
          <a:p>
            <a:r>
              <a:rPr lang="en-US" dirty="0">
                <a:latin typeface="Courier New" panose="02070309020205020404" pitchFamily="49" charset="0"/>
                <a:cs typeface="Courier New" panose="02070309020205020404" pitchFamily="49" charset="0"/>
              </a:rPr>
              <a:t>while (1) {</a:t>
            </a:r>
          </a:p>
          <a:p>
            <a:pPr lvl="1"/>
            <a:r>
              <a:rPr lang="en-US" dirty="0">
                <a:latin typeface="Courier New" panose="02070309020205020404" pitchFamily="49" charset="0"/>
                <a:cs typeface="Courier New" panose="02070309020205020404" pitchFamily="49" charset="0"/>
              </a:rPr>
              <a:t>_</a:t>
            </a:r>
            <a:r>
              <a:rPr lang="en-US" dirty="0" err="1">
                <a:latin typeface="Courier New" panose="02070309020205020404" pitchFamily="49" charset="0"/>
                <a:cs typeface="Courier New" panose="02070309020205020404" pitchFamily="49" charset="0"/>
              </a:rPr>
              <a:t>delay_us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StepDelay_us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decrMotor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82426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Unipolar Stepper w/Pi Pico</a:t>
            </a:r>
          </a:p>
        </p:txBody>
      </p:sp>
      <p:sp>
        <p:nvSpPr>
          <p:cNvPr id="3" name="Content Placeholder 2"/>
          <p:cNvSpPr>
            <a:spLocks noGrp="1"/>
          </p:cNvSpPr>
          <p:nvPr>
            <p:ph idx="1"/>
          </p:nvPr>
        </p:nvSpPr>
        <p:spPr>
          <a:xfrm>
            <a:off x="561109" y="2336800"/>
            <a:ext cx="4298757" cy="4055037"/>
          </a:xfrm>
        </p:spPr>
        <p:txBody>
          <a:bodyPr>
            <a:noAutofit/>
          </a:bodyPr>
          <a:lstStyle/>
          <a:p>
            <a:r>
              <a:rPr lang="en-US" sz="900" dirty="0"/>
              <a:t>Driver: ULN2003</a:t>
            </a:r>
          </a:p>
          <a:p>
            <a:r>
              <a:rPr lang="en-US" sz="900" dirty="0"/>
              <a:t>Pi Pico Wiring</a:t>
            </a:r>
          </a:p>
          <a:p>
            <a:pPr lvl="1"/>
            <a:r>
              <a:rPr lang="en-US" sz="900" dirty="0"/>
              <a:t>IN1 to GP2</a:t>
            </a:r>
          </a:p>
          <a:p>
            <a:pPr lvl="1"/>
            <a:r>
              <a:rPr lang="en-US" sz="900" dirty="0"/>
              <a:t>IN2 to GP3</a:t>
            </a:r>
          </a:p>
          <a:p>
            <a:pPr lvl="1"/>
            <a:r>
              <a:rPr lang="en-US" sz="900" dirty="0"/>
              <a:t>IN3 to GP4</a:t>
            </a:r>
          </a:p>
          <a:p>
            <a:pPr lvl="1"/>
            <a:r>
              <a:rPr lang="en-US" sz="900" dirty="0"/>
              <a:t>IN4 to GP5</a:t>
            </a:r>
          </a:p>
          <a:p>
            <a:pPr lvl="1"/>
            <a:r>
              <a:rPr lang="en-US" sz="900" dirty="0"/>
              <a:t>Power supply GND to GND on Pico</a:t>
            </a:r>
          </a:p>
          <a:p>
            <a:r>
              <a:rPr lang="en-US" sz="900" dirty="0"/>
              <a:t>Connect Pi Pico to Raspberry Pi Model B via USB</a:t>
            </a:r>
          </a:p>
          <a:p>
            <a:r>
              <a:rPr lang="en-US" sz="900" dirty="0"/>
              <a:t>Start the </a:t>
            </a:r>
            <a:r>
              <a:rPr lang="en-US" sz="900" dirty="0" err="1"/>
              <a:t>Thonny</a:t>
            </a:r>
            <a:r>
              <a:rPr lang="en-US" sz="900" dirty="0"/>
              <a:t> IDE and select </a:t>
            </a:r>
            <a:r>
              <a:rPr lang="en-US" sz="900" dirty="0" err="1"/>
              <a:t>MicroPython</a:t>
            </a:r>
            <a:r>
              <a:rPr lang="en-US" sz="900" dirty="0"/>
              <a:t> (Raspberry Pi Pico) in the bottom left corner.</a:t>
            </a:r>
          </a:p>
          <a:p>
            <a:r>
              <a:rPr lang="en-US" sz="900" dirty="0"/>
              <a:t>Load stepper.py from the Pi Pico</a:t>
            </a:r>
          </a:p>
          <a:p>
            <a:r>
              <a:rPr lang="en-US" sz="900" dirty="0"/>
              <a:t>Connect 5 V power</a:t>
            </a:r>
          </a:p>
          <a:p>
            <a:r>
              <a:rPr lang="en-US" sz="900" dirty="0"/>
              <a:t>Execute the program stepper.py</a:t>
            </a:r>
          </a:p>
          <a:p>
            <a:r>
              <a:rPr lang="en-US" sz="900" dirty="0"/>
              <a:t>The motor will rotate 1 revolution CW, reverse and rotate 1 revolution CCW and repeat for 50 seconds.</a:t>
            </a:r>
          </a:p>
          <a:p>
            <a:r>
              <a:rPr lang="en-US" sz="900" dirty="0"/>
              <a:t>Try changing the program to half step mode and observe what happens.</a:t>
            </a:r>
            <a:endParaRPr lang="en-US" sz="7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8" name="Picture 7">
            <a:extLst>
              <a:ext uri="{FF2B5EF4-FFF2-40B4-BE49-F238E27FC236}">
                <a16:creationId xmlns:a16="http://schemas.microsoft.com/office/drawing/2014/main" id="{B77A3646-E636-4233-86C0-8A04F034FA1A}"/>
              </a:ext>
            </a:extLst>
          </p:cNvPr>
          <p:cNvPicPr>
            <a:picLocks noChangeAspect="1"/>
          </p:cNvPicPr>
          <p:nvPr/>
        </p:nvPicPr>
        <p:blipFill>
          <a:blip r:embed="rId2"/>
          <a:stretch>
            <a:fillRect/>
          </a:stretch>
        </p:blipFill>
        <p:spPr>
          <a:xfrm>
            <a:off x="5198535" y="3117292"/>
            <a:ext cx="6695722" cy="3155216"/>
          </a:xfrm>
          <a:prstGeom prst="rect">
            <a:avLst/>
          </a:prstGeom>
        </p:spPr>
      </p:pic>
    </p:spTree>
    <p:extLst>
      <p:ext uri="{BB962C8B-B14F-4D97-AF65-F5344CB8AC3E}">
        <p14:creationId xmlns:p14="http://schemas.microsoft.com/office/powerpoint/2010/main" val="127104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Bipolar Stepper Motor</a:t>
            </a:r>
          </a:p>
        </p:txBody>
      </p:sp>
      <p:sp>
        <p:nvSpPr>
          <p:cNvPr id="3" name="Content Placeholder 2"/>
          <p:cNvSpPr>
            <a:spLocks noGrp="1"/>
          </p:cNvSpPr>
          <p:nvPr>
            <p:ph idx="1"/>
          </p:nvPr>
        </p:nvSpPr>
        <p:spPr>
          <a:xfrm>
            <a:off x="471560" y="2309123"/>
            <a:ext cx="6564507" cy="4235115"/>
          </a:xfrm>
        </p:spPr>
        <p:txBody>
          <a:bodyPr>
            <a:normAutofit fontScale="55000" lnSpcReduction="20000"/>
          </a:bodyPr>
          <a:lstStyle/>
          <a:p>
            <a:r>
              <a:rPr lang="en-US" dirty="0"/>
              <a:t>Driver: DRV8825 or A4988</a:t>
            </a:r>
          </a:p>
          <a:p>
            <a:r>
              <a:rPr lang="en-US" dirty="0"/>
              <a:t>Guide: </a:t>
            </a:r>
            <a:r>
              <a:rPr lang="en-US" dirty="0">
                <a:hlinkClick r:id="rId2"/>
              </a:rPr>
              <a:t>https://www.makerguides.com/drv8825-stepper-motor-driver-arduino-tutorial/</a:t>
            </a:r>
            <a:endParaRPr lang="en-US" dirty="0"/>
          </a:p>
          <a:p>
            <a:r>
              <a:rPr lang="en-US" dirty="0"/>
              <a:t>Arduino Wiring (from 9 pin block labeled S-V-G / EN-STEP-DIR):</a:t>
            </a:r>
          </a:p>
          <a:p>
            <a:pPr lvl="1"/>
            <a:r>
              <a:rPr lang="en-US" dirty="0"/>
              <a:t>EN (Enable impulse): jumper to GND (done: black wire)</a:t>
            </a:r>
          </a:p>
          <a:p>
            <a:pPr lvl="1"/>
            <a:r>
              <a:rPr lang="en-US" dirty="0"/>
              <a:t>DIR: Arduino Pin 2 (orange wire)</a:t>
            </a:r>
          </a:p>
          <a:p>
            <a:pPr lvl="1"/>
            <a:r>
              <a:rPr lang="en-US" dirty="0"/>
              <a:t>STEP: Arduino Pin 3 (yellow wire)</a:t>
            </a:r>
          </a:p>
          <a:p>
            <a:pPr lvl="1"/>
            <a:r>
              <a:rPr lang="en-US" dirty="0"/>
              <a:t>5V INPUT: Arduino 5V and GND (red-V and brown-G wires)</a:t>
            </a:r>
          </a:p>
          <a:p>
            <a:r>
              <a:rPr lang="en-US" dirty="0"/>
              <a:t>Set power supply output to 12V but do not enable the power supply</a:t>
            </a:r>
          </a:p>
          <a:p>
            <a:r>
              <a:rPr lang="en-US" dirty="0"/>
              <a:t>If necessary, adjust current limit according to Guide:  V</a:t>
            </a:r>
            <a:r>
              <a:rPr lang="en-US" baseline="-25000" dirty="0"/>
              <a:t>ref</a:t>
            </a:r>
            <a:r>
              <a:rPr lang="en-US" dirty="0"/>
              <a:t> = I</a:t>
            </a:r>
            <a:r>
              <a:rPr lang="en-US" baseline="-25000" dirty="0"/>
              <a:t>max</a:t>
            </a:r>
            <a:r>
              <a:rPr lang="en-US" dirty="0"/>
              <a:t> / 2 for DRV8825 or V</a:t>
            </a:r>
            <a:r>
              <a:rPr lang="en-US" baseline="-25000" dirty="0"/>
              <a:t>ref</a:t>
            </a:r>
            <a:r>
              <a:rPr lang="en-US" dirty="0"/>
              <a:t> = I</a:t>
            </a:r>
            <a:r>
              <a:rPr lang="en-US" baseline="-25000" dirty="0"/>
              <a:t>max</a:t>
            </a:r>
            <a:r>
              <a:rPr lang="en-US" dirty="0"/>
              <a:t> * 8 * R</a:t>
            </a:r>
            <a:r>
              <a:rPr lang="en-US" baseline="-25000" dirty="0"/>
              <a:t>s</a:t>
            </a:r>
            <a:r>
              <a:rPr lang="en-US" dirty="0"/>
              <a:t> for A4988 (R</a:t>
            </a:r>
            <a:r>
              <a:rPr lang="en-US" baseline="-25000" dirty="0"/>
              <a:t>s</a:t>
            </a:r>
            <a:r>
              <a:rPr lang="en-US" dirty="0"/>
              <a:t> = 0.1 ohm for demo driver)</a:t>
            </a:r>
          </a:p>
          <a:p>
            <a:r>
              <a:rPr lang="en-US" dirty="0"/>
              <a:t>Open </a:t>
            </a:r>
            <a:r>
              <a:rPr lang="en-US" dirty="0" err="1"/>
              <a:t>MotionControlClass</a:t>
            </a:r>
            <a:r>
              <a:rPr lang="en-US" dirty="0"/>
              <a:t>/</a:t>
            </a:r>
            <a:r>
              <a:rPr lang="en-US" dirty="0" err="1"/>
              <a:t>BipolarStepper</a:t>
            </a:r>
            <a:r>
              <a:rPr lang="en-US" dirty="0"/>
              <a:t>/</a:t>
            </a:r>
            <a:r>
              <a:rPr lang="en-US" dirty="0" err="1"/>
              <a:t>BasicBipolarStepper</a:t>
            </a:r>
            <a:r>
              <a:rPr lang="en-US" dirty="0"/>
              <a:t>/</a:t>
            </a:r>
            <a:r>
              <a:rPr lang="en-US" dirty="0" err="1"/>
              <a:t>BasicBipolarStepper.ino</a:t>
            </a:r>
            <a:r>
              <a:rPr lang="en-US" dirty="0"/>
              <a:t> using the Arduino IDE</a:t>
            </a:r>
          </a:p>
          <a:p>
            <a:r>
              <a:rPr lang="en-US" dirty="0"/>
              <a:t>Upload the sketch</a:t>
            </a:r>
          </a:p>
          <a:p>
            <a:r>
              <a:rPr lang="en-US" dirty="0"/>
              <a:t>Enable the power supply output</a:t>
            </a:r>
          </a:p>
          <a:p>
            <a:r>
              <a:rPr lang="en-US" dirty="0"/>
              <a:t>The motor will move slowly one revolution (full step mode), a little faster in reverse direction and then quite fast in both directions for 5 revolutions and then repeat.</a:t>
            </a:r>
          </a:p>
          <a:p>
            <a:r>
              <a:rPr lang="en-US" dirty="0"/>
              <a:t>Try changing subdivision control: Disable power supply, change DIP switch, Enable power supply. Consider how to improve the program by using variables to control the speed and number of revolutions.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14" y="2505639"/>
            <a:ext cx="4191000" cy="4191000"/>
          </a:xfrm>
          <a:prstGeom prst="rect">
            <a:avLst/>
          </a:prstGeom>
        </p:spPr>
      </p:pic>
    </p:spTree>
    <p:extLst>
      <p:ext uri="{BB962C8B-B14F-4D97-AF65-F5344CB8AC3E}">
        <p14:creationId xmlns:p14="http://schemas.microsoft.com/office/powerpoint/2010/main" val="2479766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1ABE-3791-41F7-AA37-7D41C3E733D4}"/>
              </a:ext>
            </a:extLst>
          </p:cNvPr>
          <p:cNvSpPr>
            <a:spLocks noGrp="1"/>
          </p:cNvSpPr>
          <p:nvPr>
            <p:ph type="title"/>
          </p:nvPr>
        </p:nvSpPr>
        <p:spPr/>
        <p:txBody>
          <a:bodyPr/>
          <a:lstStyle/>
          <a:p>
            <a:r>
              <a:rPr lang="en-US" dirty="0"/>
              <a:t>Project – Bipolar Stepper Motor</a:t>
            </a:r>
          </a:p>
        </p:txBody>
      </p:sp>
      <p:sp>
        <p:nvSpPr>
          <p:cNvPr id="3" name="Content Placeholder 2">
            <a:extLst>
              <a:ext uri="{FF2B5EF4-FFF2-40B4-BE49-F238E27FC236}">
                <a16:creationId xmlns:a16="http://schemas.microsoft.com/office/drawing/2014/main" id="{CFA3D9DF-5A13-46C5-BDDF-B909FCA4A0D1}"/>
              </a:ext>
            </a:extLst>
          </p:cNvPr>
          <p:cNvSpPr>
            <a:spLocks noGrp="1"/>
          </p:cNvSpPr>
          <p:nvPr>
            <p:ph idx="1"/>
          </p:nvPr>
        </p:nvSpPr>
        <p:spPr>
          <a:xfrm>
            <a:off x="1154954" y="2603500"/>
            <a:ext cx="8825659" cy="3788338"/>
          </a:xfrm>
        </p:spPr>
        <p:txBody>
          <a:bodyPr>
            <a:normAutofit fontScale="47500" lnSpcReduction="20000"/>
          </a:bodyPr>
          <a:lstStyle/>
          <a:p>
            <a:r>
              <a:rPr lang="en-US" dirty="0"/>
              <a:t>Acceleration library example</a:t>
            </a:r>
          </a:p>
          <a:p>
            <a:r>
              <a:rPr lang="en-US" dirty="0"/>
              <a:t>Driver: DRV8825 or A4988</a:t>
            </a:r>
          </a:p>
          <a:p>
            <a:r>
              <a:rPr lang="en-US" dirty="0"/>
              <a:t>Guide: </a:t>
            </a:r>
            <a:r>
              <a:rPr lang="en-US" dirty="0">
                <a:hlinkClick r:id="rId2"/>
              </a:rPr>
              <a:t>https://www.makerguides.com/drv8825-stepper-motor-driver-arduino-tutorial/</a:t>
            </a:r>
            <a:endParaRPr lang="en-US" dirty="0"/>
          </a:p>
          <a:p>
            <a:r>
              <a:rPr lang="en-US" dirty="0"/>
              <a:t>Arduino Wiring (from 9 pin block labeled S-V-G / EN-STEP-DIR):</a:t>
            </a:r>
          </a:p>
          <a:p>
            <a:pPr lvl="1"/>
            <a:r>
              <a:rPr lang="en-US" dirty="0"/>
              <a:t>EN (Enable impulse): jumper to GND (done: black wire)</a:t>
            </a:r>
          </a:p>
          <a:p>
            <a:pPr lvl="1"/>
            <a:r>
              <a:rPr lang="en-US" dirty="0"/>
              <a:t>DIIR: Arduino Pin 3 (orange wire)</a:t>
            </a:r>
          </a:p>
          <a:p>
            <a:pPr lvl="1"/>
            <a:r>
              <a:rPr lang="en-US" dirty="0"/>
              <a:t>STEP: Arduino Pin 2 (yellow wire)</a:t>
            </a:r>
          </a:p>
          <a:p>
            <a:pPr lvl="1"/>
            <a:r>
              <a:rPr lang="en-US" dirty="0"/>
              <a:t>5V INPUT: Arduino 5V and GND (red-V and brown-G wires)</a:t>
            </a:r>
          </a:p>
          <a:p>
            <a:r>
              <a:rPr lang="en-US" dirty="0"/>
              <a:t>Set power supply output to 12V but do not enable the power supply</a:t>
            </a:r>
          </a:p>
          <a:p>
            <a:r>
              <a:rPr lang="en-US" dirty="0"/>
              <a:t>If necessary, adjust current limit according to Guide:  V</a:t>
            </a:r>
            <a:r>
              <a:rPr lang="en-US" baseline="-25000" dirty="0"/>
              <a:t>ref</a:t>
            </a:r>
            <a:r>
              <a:rPr lang="en-US" dirty="0"/>
              <a:t> = I</a:t>
            </a:r>
            <a:r>
              <a:rPr lang="en-US" baseline="-25000" dirty="0"/>
              <a:t>max</a:t>
            </a:r>
            <a:r>
              <a:rPr lang="en-US" dirty="0"/>
              <a:t> / 2 for DRV8825 or V</a:t>
            </a:r>
            <a:r>
              <a:rPr lang="en-US" baseline="-25000" dirty="0"/>
              <a:t>ref</a:t>
            </a:r>
            <a:r>
              <a:rPr lang="en-US" dirty="0"/>
              <a:t> = I</a:t>
            </a:r>
            <a:r>
              <a:rPr lang="en-US" baseline="-25000" dirty="0"/>
              <a:t>max</a:t>
            </a:r>
            <a:r>
              <a:rPr lang="en-US" dirty="0"/>
              <a:t> * 8 * R</a:t>
            </a:r>
            <a:r>
              <a:rPr lang="en-US" baseline="-25000" dirty="0"/>
              <a:t>s</a:t>
            </a:r>
            <a:r>
              <a:rPr lang="en-US" dirty="0"/>
              <a:t> for A4988 (R</a:t>
            </a:r>
            <a:r>
              <a:rPr lang="en-US" baseline="-25000" dirty="0"/>
              <a:t>s</a:t>
            </a:r>
            <a:r>
              <a:rPr lang="en-US" dirty="0"/>
              <a:t> = 0.1 ohm for demo driver)</a:t>
            </a:r>
          </a:p>
          <a:p>
            <a:r>
              <a:rPr lang="en-US" dirty="0"/>
              <a:t>Open </a:t>
            </a:r>
            <a:r>
              <a:rPr lang="en-US" dirty="0" err="1"/>
              <a:t>MotionControlClass</a:t>
            </a:r>
            <a:r>
              <a:rPr lang="en-US" dirty="0"/>
              <a:t>/</a:t>
            </a:r>
            <a:r>
              <a:rPr lang="en-US" dirty="0" err="1"/>
              <a:t>BipolarStepper</a:t>
            </a:r>
            <a:r>
              <a:rPr lang="en-US" dirty="0"/>
              <a:t>/</a:t>
            </a:r>
            <a:r>
              <a:rPr lang="en-US" dirty="0" err="1"/>
              <a:t>BasicBipolarStepper</a:t>
            </a:r>
            <a:r>
              <a:rPr lang="en-US" dirty="0"/>
              <a:t>/</a:t>
            </a:r>
            <a:r>
              <a:rPr lang="en-US" dirty="0" err="1"/>
              <a:t>AccelBipolarStepper.ino</a:t>
            </a:r>
            <a:r>
              <a:rPr lang="en-US" dirty="0"/>
              <a:t> using the Arduino IDE</a:t>
            </a:r>
          </a:p>
          <a:p>
            <a:r>
              <a:rPr lang="en-US" dirty="0"/>
              <a:t>Upload the sketch</a:t>
            </a:r>
          </a:p>
          <a:p>
            <a:r>
              <a:rPr lang="en-US" dirty="0"/>
              <a:t>Enable the power supply output</a:t>
            </a:r>
          </a:p>
          <a:p>
            <a:r>
              <a:rPr lang="en-US" dirty="0"/>
              <a:t>The motor will rotate 600 steps (3 revolutions in full step mode) but accelerate up to speed and decelerate when stopping.</a:t>
            </a:r>
          </a:p>
          <a:p>
            <a:r>
              <a:rPr lang="en-US" dirty="0"/>
              <a:t>Try changing the number of total steps, max speed and acceleration: Disable power supply, make change and upload new sketch and enable power supply.</a:t>
            </a:r>
          </a:p>
          <a:p>
            <a:endParaRPr lang="en-US" dirty="0"/>
          </a:p>
        </p:txBody>
      </p:sp>
      <p:sp>
        <p:nvSpPr>
          <p:cNvPr id="4" name="Footer Placeholder 3">
            <a:extLst>
              <a:ext uri="{FF2B5EF4-FFF2-40B4-BE49-F238E27FC236}">
                <a16:creationId xmlns:a16="http://schemas.microsoft.com/office/drawing/2014/main" id="{27A00980-62F6-4F6F-A9C8-A88E93063061}"/>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2817C538-95AF-4995-858C-A87204BCD14C}"/>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167291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Motor Glossary</a:t>
            </a:r>
          </a:p>
        </p:txBody>
      </p:sp>
      <p:sp>
        <p:nvSpPr>
          <p:cNvPr id="3" name="Content Placeholder 2"/>
          <p:cNvSpPr>
            <a:spLocks noGrp="1"/>
          </p:cNvSpPr>
          <p:nvPr>
            <p:ph idx="1"/>
          </p:nvPr>
        </p:nvSpPr>
        <p:spPr>
          <a:xfrm>
            <a:off x="1154954" y="2362874"/>
            <a:ext cx="8825659" cy="4037926"/>
          </a:xfrm>
        </p:spPr>
        <p:txBody>
          <a:bodyPr>
            <a:normAutofit fontScale="77500" lnSpcReduction="20000"/>
          </a:bodyPr>
          <a:lstStyle/>
          <a:p>
            <a:r>
              <a:rPr lang="en-US" b="1" dirty="0"/>
              <a:t>Torque</a:t>
            </a:r>
            <a:r>
              <a:rPr lang="en-US" dirty="0"/>
              <a:t>: is a rotating force produced by a motor’s crankshaft. The more torque the motor produces, the greater is its ability to perform work. Since torque is a vector acting in a direction it is commonly quantified by the units Nm or foot-pounds.</a:t>
            </a:r>
          </a:p>
          <a:p>
            <a:r>
              <a:rPr lang="en-US" b="1" dirty="0"/>
              <a:t>Power</a:t>
            </a:r>
            <a:r>
              <a:rPr lang="en-US" dirty="0"/>
              <a:t>: is how rapidly work is accomplished - work in a given amount of time. Power is quantified in watts (J/s) or horse power.</a:t>
            </a:r>
          </a:p>
          <a:p>
            <a:r>
              <a:rPr lang="en-US" b="1" dirty="0"/>
              <a:t>Open loop</a:t>
            </a:r>
            <a:r>
              <a:rPr lang="en-US" dirty="0"/>
              <a:t>: has no feedback or mechanisms for error regulation to determine if its output has achieved the desired goal of the input</a:t>
            </a:r>
          </a:p>
          <a:p>
            <a:r>
              <a:rPr lang="en-US" b="1" dirty="0"/>
              <a:t>Repeatability</a:t>
            </a:r>
            <a:r>
              <a:rPr lang="en-US" dirty="0"/>
              <a:t>: a drive mechanism’s ability to return to the same position multiple times under identical conditions</a:t>
            </a:r>
          </a:p>
          <a:p>
            <a:r>
              <a:rPr lang="en-US" b="1" dirty="0"/>
              <a:t>Accuracy</a:t>
            </a:r>
            <a:r>
              <a:rPr lang="en-US" dirty="0"/>
              <a:t>: the degree in measurement for motion can be determined to which the final position matches the commanded position</a:t>
            </a:r>
          </a:p>
          <a:p>
            <a:r>
              <a:rPr lang="en-US" b="1" dirty="0"/>
              <a:t>Motor overload</a:t>
            </a:r>
            <a:r>
              <a:rPr lang="en-US" dirty="0"/>
              <a:t>: occurs when a motor is under excessive load causing excessive current draw, insufficient torque and overheating</a:t>
            </a:r>
          </a:p>
          <a:p>
            <a:r>
              <a:rPr lang="en-US" b="1" dirty="0"/>
              <a:t>Motor efficiency</a:t>
            </a:r>
            <a:r>
              <a:rPr lang="en-US" dirty="0"/>
              <a:t>: the comparison of the amount of mechanical work the motor performs and the electrical power it consumes to do the work</a:t>
            </a:r>
          </a:p>
          <a:p>
            <a:r>
              <a:rPr lang="en-US" b="1" dirty="0"/>
              <a:t>Resonance</a:t>
            </a:r>
            <a:r>
              <a:rPr lang="en-US" dirty="0"/>
              <a:t>: as the motor comes to rest it tends to overshoot the final resting point and oscillates round this point as it comes to rest</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42080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Common Electric Motors</a:t>
            </a:r>
          </a:p>
        </p:txBody>
      </p:sp>
      <p:sp>
        <p:nvSpPr>
          <p:cNvPr id="3" name="Content Placeholder 2"/>
          <p:cNvSpPr>
            <a:spLocks noGrp="1"/>
          </p:cNvSpPr>
          <p:nvPr>
            <p:ph idx="1"/>
          </p:nvPr>
        </p:nvSpPr>
        <p:spPr>
          <a:xfrm>
            <a:off x="1154954" y="2348753"/>
            <a:ext cx="8825659" cy="4043085"/>
          </a:xfrm>
        </p:spPr>
        <p:txBody>
          <a:bodyPr>
            <a:normAutofit fontScale="85000" lnSpcReduction="20000"/>
          </a:bodyPr>
          <a:lstStyle/>
          <a:p>
            <a:r>
              <a:rPr lang="en-US" dirty="0"/>
              <a:t>There are two main motor classifications, ac and dc, with three application areas, constant speed, variable speed and position (or torque) control.</a:t>
            </a:r>
          </a:p>
          <a:p>
            <a:r>
              <a:rPr lang="en-US" dirty="0"/>
              <a:t>AC Motors</a:t>
            </a:r>
          </a:p>
          <a:p>
            <a:pPr marL="400050" lvl="1" indent="0">
              <a:buNone/>
            </a:pPr>
            <a:r>
              <a:rPr lang="en-US" dirty="0"/>
              <a:t>AC motors are typically associated with industrial applications and will not be address further in this class.</a:t>
            </a:r>
          </a:p>
          <a:p>
            <a:pPr marL="285750"/>
            <a:r>
              <a:rPr lang="en-US" dirty="0"/>
              <a:t>DC Motors</a:t>
            </a:r>
          </a:p>
          <a:p>
            <a:pPr marL="400050" lvl="1" indent="0">
              <a:buNone/>
            </a:pPr>
            <a:r>
              <a:rPr lang="en-US" dirty="0"/>
              <a:t>Although large DC motor are common in industrial application smaller DC motor are favored by the hobbyist and include:</a:t>
            </a:r>
          </a:p>
          <a:p>
            <a:pPr lvl="1"/>
            <a:r>
              <a:rPr lang="en-US" dirty="0"/>
              <a:t>DC Brushed Motors – simple, cost effective, lightweight and easy to control. Excellent torque at low speed but produce electrical noise. Used as drives for hobby vehicles.</a:t>
            </a:r>
          </a:p>
          <a:p>
            <a:pPr lvl="1"/>
            <a:r>
              <a:rPr lang="en-US" dirty="0"/>
              <a:t>DC Brushless Motors -- mechanically simpler than brushed motors but require more complex controllers and gearboxes and can be found in multi-</a:t>
            </a:r>
            <a:r>
              <a:rPr lang="en-US" dirty="0" err="1"/>
              <a:t>coptors</a:t>
            </a:r>
            <a:r>
              <a:rPr lang="en-US" dirty="0"/>
              <a:t> and drones.</a:t>
            </a:r>
          </a:p>
          <a:p>
            <a:pPr lvl="1"/>
            <a:r>
              <a:rPr lang="en-US" dirty="0"/>
              <a:t>Servo Motors – good for projects needing precise control of angular or linear position such as robots.</a:t>
            </a:r>
          </a:p>
          <a:p>
            <a:pPr lvl="1"/>
            <a:r>
              <a:rPr lang="en-US" dirty="0"/>
              <a:t>Stepper Motors – move in discrete, precise steps and are found in CNC machines and 3D printers.</a:t>
            </a:r>
          </a:p>
        </p:txBody>
      </p:sp>
      <p:sp>
        <p:nvSpPr>
          <p:cNvPr id="4" name="Footer Placeholder 3">
            <a:extLst>
              <a:ext uri="{FF2B5EF4-FFF2-40B4-BE49-F238E27FC236}">
                <a16:creationId xmlns:a16="http://schemas.microsoft.com/office/drawing/2014/main"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F6365E9D-FAFF-4E21-9800-A6294C4A631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81312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Description</a:t>
            </a:r>
          </a:p>
        </p:txBody>
      </p:sp>
      <p:sp>
        <p:nvSpPr>
          <p:cNvPr id="3" name="Content Placeholder 2"/>
          <p:cNvSpPr>
            <a:spLocks noGrp="1"/>
          </p:cNvSpPr>
          <p:nvPr>
            <p:ph idx="1"/>
          </p:nvPr>
        </p:nvSpPr>
        <p:spPr>
          <a:xfrm>
            <a:off x="469154" y="2407557"/>
            <a:ext cx="6901465" cy="3698688"/>
          </a:xfrm>
        </p:spPr>
        <p:txBody>
          <a:bodyPr>
            <a:noAutofit/>
          </a:bodyPr>
          <a:lstStyle/>
          <a:p>
            <a:pPr lvl="1"/>
            <a:r>
              <a:rPr lang="en-US" sz="2000" dirty="0"/>
              <a:t>Components:</a:t>
            </a:r>
          </a:p>
          <a:p>
            <a:pPr lvl="2"/>
            <a:r>
              <a:rPr lang="en-US" sz="1800" dirty="0"/>
              <a:t>Stator: Generates a stationary magnetic field that surrounds the rotor</a:t>
            </a:r>
          </a:p>
          <a:p>
            <a:pPr lvl="2"/>
            <a:r>
              <a:rPr lang="en-US" sz="1800" dirty="0"/>
              <a:t>Rotor (armature): Made up of one or more windings. Produce a magnetic field when energized</a:t>
            </a:r>
          </a:p>
          <a:p>
            <a:pPr lvl="2"/>
            <a:r>
              <a:rPr lang="en-US" sz="1800" dirty="0"/>
              <a:t>Brushes: As the motor turns, carbon brushes slide over the commutator, coming in contact with different segments of the commutator</a:t>
            </a:r>
          </a:p>
          <a:p>
            <a:pPr lvl="2"/>
            <a:r>
              <a:rPr lang="en-US" sz="1800" dirty="0"/>
              <a:t>Commutator: Segments are attached to different rotor windings, generating a dynamic magnetic field inside the motor.</a:t>
            </a:r>
          </a:p>
        </p:txBody>
      </p:sp>
      <p:sp>
        <p:nvSpPr>
          <p:cNvPr id="5" name="Footer Placeholder 4">
            <a:extLst>
              <a:ext uri="{FF2B5EF4-FFF2-40B4-BE49-F238E27FC236}">
                <a16:creationId xmlns:a16="http://schemas.microsoft.com/office/drawing/2014/main"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id="{381527EF-8EBC-4639-86F1-3713F211E237}"/>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805" y="2620163"/>
            <a:ext cx="4095750" cy="4286250"/>
          </a:xfrm>
          <a:prstGeom prst="rect">
            <a:avLst/>
          </a:prstGeom>
        </p:spPr>
      </p:pic>
    </p:spTree>
    <p:extLst>
      <p:ext uri="{BB962C8B-B14F-4D97-AF65-F5344CB8AC3E}">
        <p14:creationId xmlns:p14="http://schemas.microsoft.com/office/powerpoint/2010/main" val="364958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Example</a:t>
            </a:r>
          </a:p>
        </p:txBody>
      </p:sp>
      <p:sp>
        <p:nvSpPr>
          <p:cNvPr id="3" name="Content Placeholder 2"/>
          <p:cNvSpPr>
            <a:spLocks noGrp="1"/>
          </p:cNvSpPr>
          <p:nvPr>
            <p:ph idx="1"/>
          </p:nvPr>
        </p:nvSpPr>
        <p:spPr>
          <a:xfrm>
            <a:off x="1154955" y="2603500"/>
            <a:ext cx="6824274" cy="3416300"/>
          </a:xfrm>
        </p:spPr>
        <p:txBody>
          <a:bodyPr>
            <a:normAutofit fontScale="85000" lnSpcReduction="20000"/>
          </a:bodyPr>
          <a:lstStyle/>
          <a:p>
            <a:r>
              <a:rPr lang="en-US" dirty="0"/>
              <a:t>DC Gearbox Motor – “TT Motor” – 200 RPM – 3 to 6 VDC</a:t>
            </a:r>
          </a:p>
          <a:p>
            <a:pPr lvl="1"/>
            <a:r>
              <a:rPr lang="en-US" dirty="0"/>
              <a:t>Operating Voltage Range: 3~7.5V</a:t>
            </a:r>
          </a:p>
          <a:p>
            <a:pPr lvl="1"/>
            <a:r>
              <a:rPr lang="en-US" dirty="0"/>
              <a:t>Rated Voltage: 6V</a:t>
            </a:r>
          </a:p>
          <a:p>
            <a:pPr lvl="1"/>
            <a:r>
              <a:rPr lang="en-US" dirty="0"/>
              <a:t>Max No-load Current (3V): 140 mA</a:t>
            </a:r>
          </a:p>
          <a:p>
            <a:pPr lvl="1"/>
            <a:r>
              <a:rPr lang="en-US" dirty="0"/>
              <a:t>Max No-load Current (6V): 170 mA</a:t>
            </a:r>
          </a:p>
          <a:p>
            <a:pPr lvl="1"/>
            <a:r>
              <a:rPr lang="en-US" dirty="0"/>
              <a:t>No-load Speed (3V): 90 rpm</a:t>
            </a:r>
          </a:p>
          <a:p>
            <a:pPr lvl="1"/>
            <a:r>
              <a:rPr lang="en-US" dirty="0"/>
              <a:t>No-load Speed (6V): 160 rpm</a:t>
            </a:r>
          </a:p>
          <a:p>
            <a:pPr lvl="1"/>
            <a:r>
              <a:rPr lang="en-US" dirty="0"/>
              <a:t>Max Output Torque: 0.8 </a:t>
            </a:r>
            <a:r>
              <a:rPr lang="en-US" dirty="0" err="1"/>
              <a:t>kgf</a:t>
            </a:r>
            <a:r>
              <a:rPr lang="en-US" dirty="0"/>
              <a:t> cm</a:t>
            </a:r>
          </a:p>
          <a:p>
            <a:pPr lvl="1"/>
            <a:r>
              <a:rPr lang="en-US" dirty="0"/>
              <a:t>Max Stall Current: 2.8 A</a:t>
            </a:r>
          </a:p>
          <a:p>
            <a:r>
              <a:rPr lang="en-US" dirty="0" err="1"/>
              <a:t>Pololu</a:t>
            </a:r>
            <a:r>
              <a:rPr lang="en-US" dirty="0"/>
              <a:t> Micro Metal </a:t>
            </a:r>
            <a:r>
              <a:rPr lang="en-US" dirty="0" err="1"/>
              <a:t>Gearmotor</a:t>
            </a:r>
            <a:endParaRPr lang="en-US" dirty="0"/>
          </a:p>
          <a:p>
            <a:pPr lvl="1"/>
            <a:r>
              <a:rPr lang="en-US" dirty="0"/>
              <a:t>See spec sheet</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Picture 2" descr="https://a.pololu-files.com/picture/0J427.600x480.jpg?043ab4a4bc95a9b6b91b6ea66ae37d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84" y="4362458"/>
            <a:ext cx="2892109" cy="231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 Gearbox Motor - TT Motor with two long wires and yellow 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538" y="2603499"/>
            <a:ext cx="1997576" cy="149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52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197586" cy="706964"/>
          </a:xfrm>
        </p:spPr>
        <p:txBody>
          <a:bodyPr/>
          <a:lstStyle/>
          <a:p>
            <a:r>
              <a:rPr lang="en-US" dirty="0"/>
              <a:t>Brushed DC Direction Control: H-Bridge</a:t>
            </a:r>
          </a:p>
        </p:txBody>
      </p:sp>
      <p:sp>
        <p:nvSpPr>
          <p:cNvPr id="3" name="Content Placeholder 2"/>
          <p:cNvSpPr>
            <a:spLocks noGrp="1"/>
          </p:cNvSpPr>
          <p:nvPr>
            <p:ph idx="1"/>
          </p:nvPr>
        </p:nvSpPr>
        <p:spPr>
          <a:xfrm>
            <a:off x="1154955" y="2603500"/>
            <a:ext cx="5572416" cy="3416300"/>
          </a:xfrm>
        </p:spPr>
        <p:txBody>
          <a:bodyPr>
            <a:normAutofit/>
          </a:bodyPr>
          <a:lstStyle/>
          <a:p>
            <a:r>
              <a:rPr lang="en-US" dirty="0"/>
              <a:t>An H-Bridge circuit contains four switches with the motor at the center forming an H-like arrangement.</a:t>
            </a:r>
          </a:p>
          <a:p>
            <a:r>
              <a:rPr lang="en-US" dirty="0"/>
              <a:t>Closing two particular switches at the same time reverses the polarity of the voltage applied to the motor. This causes change in spinning direction of the motor.</a:t>
            </a:r>
          </a:p>
          <a:p>
            <a:r>
              <a:rPr lang="en-US" dirty="0"/>
              <a:t>The control circuit prevents closing both switches on the same side of the H-Bridge, thus preventing a short from </a:t>
            </a:r>
            <a:r>
              <a:rPr lang="en-US" dirty="0" err="1"/>
              <a:t>Vcc</a:t>
            </a:r>
            <a:r>
              <a:rPr lang="en-US" dirty="0"/>
              <a:t> to GND.</a:t>
            </a:r>
          </a:p>
          <a:p>
            <a:pPr marL="0"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2" descr="Axo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726282"/>
            <a:ext cx="4869685" cy="26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26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81D6-6F29-419E-9D54-D24E4408F6AB}"/>
              </a:ext>
            </a:extLst>
          </p:cNvPr>
          <p:cNvSpPr>
            <a:spLocks noGrp="1"/>
          </p:cNvSpPr>
          <p:nvPr>
            <p:ph type="title"/>
          </p:nvPr>
        </p:nvSpPr>
        <p:spPr/>
        <p:txBody>
          <a:bodyPr/>
          <a:lstStyle/>
          <a:p>
            <a:r>
              <a:rPr lang="en-US" dirty="0"/>
              <a:t>H-Bridge with PWM Control</a:t>
            </a:r>
          </a:p>
        </p:txBody>
      </p:sp>
      <p:sp>
        <p:nvSpPr>
          <p:cNvPr id="4" name="Footer Placeholder 3">
            <a:extLst>
              <a:ext uri="{FF2B5EF4-FFF2-40B4-BE49-F238E27FC236}">
                <a16:creationId xmlns:a16="http://schemas.microsoft.com/office/drawing/2014/main" id="{82FB3C94-3B54-498C-AB21-9033842CC347}"/>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8FC7C86D-7AFD-4C65-A110-9C9C396F146D}"/>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2050" name="Picture 2" descr="An H-bridge with a pair of OR gates added to enable or disable operation of the bridge.">
            <a:extLst>
              <a:ext uri="{FF2B5EF4-FFF2-40B4-BE49-F238E27FC236}">
                <a16:creationId xmlns:a16="http://schemas.microsoft.com/office/drawing/2014/main" id="{4A4CA396-899B-4B14-9B48-4565013FD4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18933" y="2595890"/>
            <a:ext cx="4690534" cy="379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4196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72625</TotalTime>
  <Words>3056</Words>
  <Application>Microsoft Office PowerPoint</Application>
  <PresentationFormat>Widescreen</PresentationFormat>
  <Paragraphs>481</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Century Gothic</vt:lpstr>
      <vt:lpstr>Courier New</vt:lpstr>
      <vt:lpstr>Wingdings 3</vt:lpstr>
      <vt:lpstr>Ion Boardroom</vt:lpstr>
      <vt:lpstr>Introduction to Motion Control</vt:lpstr>
      <vt:lpstr>Class Objectives</vt:lpstr>
      <vt:lpstr>Class notes and code</vt:lpstr>
      <vt:lpstr>Motor Glossary</vt:lpstr>
      <vt:lpstr>Types of Common Electric Motors</vt:lpstr>
      <vt:lpstr>Brushed DC Motor Description</vt:lpstr>
      <vt:lpstr>Brushed DC Motor Example</vt:lpstr>
      <vt:lpstr>Brushed DC Direction Control: H-Bridge</vt:lpstr>
      <vt:lpstr>H-Bridge with PWM Control</vt:lpstr>
      <vt:lpstr>Brushed DC Speed Control: PWM</vt:lpstr>
      <vt:lpstr>Brushed DC Motor Drivers</vt:lpstr>
      <vt:lpstr>Servo Motor Description</vt:lpstr>
      <vt:lpstr>Servo Motor Description</vt:lpstr>
      <vt:lpstr>Brushless DC Motor (BLDC) Description</vt:lpstr>
      <vt:lpstr>Brushless DC Motor (BLDC) Description</vt:lpstr>
      <vt:lpstr>Servo/BLDC Control</vt:lpstr>
      <vt:lpstr>Stepper Motor Description</vt:lpstr>
      <vt:lpstr>Bipolar Stepper Motor Example</vt:lpstr>
      <vt:lpstr>Stepper Motor Diagram</vt:lpstr>
      <vt:lpstr>Stepper Motor Construction</vt:lpstr>
      <vt:lpstr>Bipolar Full Step Sequence</vt:lpstr>
      <vt:lpstr>Unipolar Stepper Motor Example</vt:lpstr>
      <vt:lpstr>Unipolar Full Step Sequence</vt:lpstr>
      <vt:lpstr>Stepper Motor – Full Step Sequence</vt:lpstr>
      <vt:lpstr>Stepper Motor – Half Step Sequence</vt:lpstr>
      <vt:lpstr>Stepper Motor Drivers</vt:lpstr>
      <vt:lpstr>Integrated Stepper Motor Driver</vt:lpstr>
      <vt:lpstr>Integrated Stepper Motor Driver</vt:lpstr>
      <vt:lpstr>Motion Controller</vt:lpstr>
      <vt:lpstr>Project IDE</vt:lpstr>
      <vt:lpstr>Project – Brushed DC Motor</vt:lpstr>
      <vt:lpstr>Project – Servo Motor</vt:lpstr>
      <vt:lpstr>Project – Brushless DC Motor</vt:lpstr>
      <vt:lpstr>Project – Unipolar Stepper Motor</vt:lpstr>
      <vt:lpstr>Project: Unipolar with ATTiny</vt:lpstr>
      <vt:lpstr>Project: Unipolar with ATTiny</vt:lpstr>
      <vt:lpstr>Project – Unipolar Stepper w/Pi Pico</vt:lpstr>
      <vt:lpstr>Project – Bipolar Stepper Motor</vt:lpstr>
      <vt:lpstr>Project – Bipolar Stepper Motor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247</cp:revision>
  <cp:lastPrinted>2021-10-26T16:45:59Z</cp:lastPrinted>
  <dcterms:created xsi:type="dcterms:W3CDTF">2019-03-17T13:06:33Z</dcterms:created>
  <dcterms:modified xsi:type="dcterms:W3CDTF">2021-12-15T13:45:39Z</dcterms:modified>
</cp:coreProperties>
</file>